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72"/>
  </p:notesMasterIdLst>
  <p:handoutMasterIdLst>
    <p:handoutMasterId r:id="rId73"/>
  </p:handoutMasterIdLst>
  <p:sldIdLst>
    <p:sldId id="262" r:id="rId3"/>
    <p:sldId id="275" r:id="rId4"/>
    <p:sldId id="301" r:id="rId5"/>
    <p:sldId id="300" r:id="rId6"/>
    <p:sldId id="363" r:id="rId7"/>
    <p:sldId id="367" r:id="rId8"/>
    <p:sldId id="368" r:id="rId9"/>
    <p:sldId id="274" r:id="rId10"/>
    <p:sldId id="276" r:id="rId11"/>
    <p:sldId id="277" r:id="rId12"/>
    <p:sldId id="360" r:id="rId13"/>
    <p:sldId id="362" r:id="rId14"/>
    <p:sldId id="279" r:id="rId15"/>
    <p:sldId id="281" r:id="rId16"/>
    <p:sldId id="29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2" r:id="rId25"/>
    <p:sldId id="294" r:id="rId26"/>
    <p:sldId id="295" r:id="rId27"/>
    <p:sldId id="297" r:id="rId28"/>
    <p:sldId id="298" r:id="rId29"/>
    <p:sldId id="302" r:id="rId30"/>
    <p:sldId id="319" r:id="rId31"/>
    <p:sldId id="316" r:id="rId32"/>
    <p:sldId id="320" r:id="rId33"/>
    <p:sldId id="310" r:id="rId34"/>
    <p:sldId id="311" r:id="rId35"/>
    <p:sldId id="313" r:id="rId36"/>
    <p:sldId id="308" r:id="rId37"/>
    <p:sldId id="322" r:id="rId38"/>
    <p:sldId id="315" r:id="rId39"/>
    <p:sldId id="314" r:id="rId40"/>
    <p:sldId id="299" r:id="rId41"/>
    <p:sldId id="306" r:id="rId42"/>
    <p:sldId id="321" r:id="rId43"/>
    <p:sldId id="323" r:id="rId44"/>
    <p:sldId id="324" r:id="rId45"/>
    <p:sldId id="325" r:id="rId46"/>
    <p:sldId id="326" r:id="rId47"/>
    <p:sldId id="336" r:id="rId48"/>
    <p:sldId id="337" r:id="rId49"/>
    <p:sldId id="340" r:id="rId50"/>
    <p:sldId id="349" r:id="rId51"/>
    <p:sldId id="350" r:id="rId52"/>
    <p:sldId id="331" r:id="rId53"/>
    <p:sldId id="347" r:id="rId54"/>
    <p:sldId id="343" r:id="rId55"/>
    <p:sldId id="334" r:id="rId56"/>
    <p:sldId id="351" r:id="rId57"/>
    <p:sldId id="353" r:id="rId58"/>
    <p:sldId id="352" r:id="rId59"/>
    <p:sldId id="354" r:id="rId60"/>
    <p:sldId id="361" r:id="rId61"/>
    <p:sldId id="355" r:id="rId62"/>
    <p:sldId id="356" r:id="rId63"/>
    <p:sldId id="365" r:id="rId64"/>
    <p:sldId id="335" r:id="rId65"/>
    <p:sldId id="348" r:id="rId66"/>
    <p:sldId id="366" r:id="rId67"/>
    <p:sldId id="272" r:id="rId68"/>
    <p:sldId id="357" r:id="rId69"/>
    <p:sldId id="364" r:id="rId70"/>
    <p:sldId id="359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A1AD"/>
    <a:srgbClr val="000000"/>
    <a:srgbClr val="002B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84" y="261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9BCE0C-CD74-4A59-802C-6D2F8C15331A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8501B-77B5-4365-9881-C6E19A3C1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56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4FDEA8-CBB8-46CC-9562-028963DBC55A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BD8E7-1312-41F3-99C4-6DA5AF891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84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3155741"/>
            <a:ext cx="10515600" cy="224028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200" y="5410200"/>
            <a:ext cx="10515600" cy="1143000"/>
          </a:xfrm>
        </p:spPr>
        <p:txBody>
          <a:bodyPr>
            <a:normAutofit/>
          </a:bodyPr>
          <a:lstStyle>
            <a:lvl1pPr marL="0" indent="0" algn="ctr"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C&amp;R Business Template 1.4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511675" y="863600"/>
            <a:ext cx="3155950" cy="31559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733162"/>
            <a:ext cx="4498848" cy="6858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481943"/>
            <a:ext cx="4498848" cy="3690257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733162"/>
            <a:ext cx="4498848" cy="6858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481943"/>
            <a:ext cx="4498848" cy="3690257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714500"/>
            <a:ext cx="2944368" cy="4462272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23632" y="1714500"/>
            <a:ext cx="2944368" cy="4462272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623816" y="1714500"/>
            <a:ext cx="2944368" cy="4462272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12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(Three-wa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733162"/>
            <a:ext cx="2944368" cy="6858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481943"/>
            <a:ext cx="2944368" cy="3690257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23632" y="1733162"/>
            <a:ext cx="2944368" cy="6858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23632" y="2481943"/>
            <a:ext cx="2944368" cy="3690257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25340" y="1733162"/>
            <a:ext cx="2944368" cy="6858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4"/>
          </p:nvPr>
        </p:nvSpPr>
        <p:spPr>
          <a:xfrm>
            <a:off x="4625340" y="2481943"/>
            <a:ext cx="2944368" cy="3690257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90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>
            <a:lvl1pPr marL="45720" indent="0" algn="ctr">
              <a:buNone/>
              <a:defRPr sz="8000" baseline="0">
                <a:latin typeface="+mj-lt"/>
              </a:defRPr>
            </a:lvl1pPr>
          </a:lstStyle>
          <a:p>
            <a:pPr lvl="0"/>
            <a:r>
              <a:rPr lang="en-US" dirty="0"/>
              <a:t>Double tap to add text</a:t>
            </a:r>
          </a:p>
        </p:txBody>
      </p:sp>
    </p:spTree>
    <p:extLst>
      <p:ext uri="{BB962C8B-B14F-4D97-AF65-F5344CB8AC3E}">
        <p14:creationId xmlns:p14="http://schemas.microsoft.com/office/powerpoint/2010/main" val="412345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1812" y="1714498"/>
            <a:ext cx="3506788" cy="2880360"/>
          </a:xfr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352" y="457200"/>
            <a:ext cx="7242111" cy="5715000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51812" y="4590288"/>
            <a:ext cx="3514564" cy="1581912"/>
          </a:xfrm>
        </p:spPr>
        <p:txBody>
          <a:bodyPr/>
          <a:lstStyle>
            <a:lvl1pPr marL="0" indent="0">
              <a:spcBef>
                <a:spcPts val="8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40386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13" y="685798"/>
            <a:ext cx="3125787" cy="1581912"/>
          </a:xfrm>
        </p:spPr>
        <p:txBody>
          <a:bodyPr anchor="b"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4090416" y="0"/>
            <a:ext cx="8101584" cy="6857999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79413" y="2267709"/>
            <a:ext cx="3125787" cy="3904491"/>
          </a:xfrm>
        </p:spPr>
        <p:txBody>
          <a:bodyPr/>
          <a:lstStyle>
            <a:lvl1pPr>
              <a:spcBef>
                <a:spcPts val="1200"/>
              </a:spcBef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15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8153400" y="0"/>
            <a:ext cx="40386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32813" y="4591761"/>
            <a:ext cx="3125787" cy="1580440"/>
          </a:xfrm>
        </p:spPr>
        <p:txBody>
          <a:bodyPr/>
          <a:lstStyle>
            <a:lvl1pPr marL="0" indent="0">
              <a:spcBef>
                <a:spcPts val="8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2813" y="1714500"/>
            <a:ext cx="3125787" cy="2877260"/>
          </a:xfrm>
        </p:spPr>
        <p:txBody>
          <a:bodyPr anchor="b"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101584" cy="6857999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x 4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46542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/>
          </p:nvPr>
        </p:nvSpPr>
        <p:spPr>
          <a:xfrm>
            <a:off x="4703064" y="0"/>
            <a:ext cx="1837944" cy="168249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>
          <a:xfrm>
            <a:off x="4703064" y="1728216"/>
            <a:ext cx="1837944" cy="168249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6"/>
          </p:nvPr>
        </p:nvSpPr>
        <p:spPr>
          <a:xfrm>
            <a:off x="4703064" y="3456432"/>
            <a:ext cx="1837944" cy="168249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7"/>
          </p:nvPr>
        </p:nvSpPr>
        <p:spPr>
          <a:xfrm>
            <a:off x="4703064" y="5184648"/>
            <a:ext cx="1837944" cy="1673352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idx="18"/>
          </p:nvPr>
        </p:nvSpPr>
        <p:spPr>
          <a:xfrm>
            <a:off x="6586728" y="0"/>
            <a:ext cx="1837944" cy="168249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idx="19"/>
          </p:nvPr>
        </p:nvSpPr>
        <p:spPr>
          <a:xfrm>
            <a:off x="6586728" y="1728216"/>
            <a:ext cx="1837944" cy="168249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idx="20"/>
          </p:nvPr>
        </p:nvSpPr>
        <p:spPr>
          <a:xfrm>
            <a:off x="6586728" y="3456432"/>
            <a:ext cx="1837944" cy="168249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"/>
          <p:cNvSpPr>
            <a:spLocks noGrp="1"/>
          </p:cNvSpPr>
          <p:nvPr>
            <p:ph type="pic" idx="21"/>
          </p:nvPr>
        </p:nvSpPr>
        <p:spPr>
          <a:xfrm>
            <a:off x="6586728" y="5184648"/>
            <a:ext cx="1837944" cy="1673352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2"/>
          <p:cNvSpPr>
            <a:spLocks noGrp="1"/>
          </p:cNvSpPr>
          <p:nvPr>
            <p:ph type="pic" idx="22"/>
          </p:nvPr>
        </p:nvSpPr>
        <p:spPr>
          <a:xfrm>
            <a:off x="8470392" y="0"/>
            <a:ext cx="1837944" cy="168249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2"/>
          <p:cNvSpPr>
            <a:spLocks noGrp="1"/>
          </p:cNvSpPr>
          <p:nvPr>
            <p:ph type="pic" idx="23"/>
          </p:nvPr>
        </p:nvSpPr>
        <p:spPr>
          <a:xfrm>
            <a:off x="8470392" y="1728216"/>
            <a:ext cx="1837944" cy="168249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2"/>
          <p:cNvSpPr>
            <a:spLocks noGrp="1"/>
          </p:cNvSpPr>
          <p:nvPr>
            <p:ph type="pic" idx="24"/>
          </p:nvPr>
        </p:nvSpPr>
        <p:spPr>
          <a:xfrm>
            <a:off x="8470392" y="3456432"/>
            <a:ext cx="1837944" cy="168249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2"/>
          <p:cNvSpPr>
            <a:spLocks noGrp="1"/>
          </p:cNvSpPr>
          <p:nvPr>
            <p:ph type="pic" idx="25"/>
          </p:nvPr>
        </p:nvSpPr>
        <p:spPr>
          <a:xfrm>
            <a:off x="8470392" y="5184648"/>
            <a:ext cx="1837944" cy="1673352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2"/>
          <p:cNvSpPr>
            <a:spLocks noGrp="1"/>
          </p:cNvSpPr>
          <p:nvPr>
            <p:ph type="pic" idx="26"/>
          </p:nvPr>
        </p:nvSpPr>
        <p:spPr>
          <a:xfrm>
            <a:off x="10354056" y="0"/>
            <a:ext cx="1837944" cy="168249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2"/>
          <p:cNvSpPr>
            <a:spLocks noGrp="1"/>
          </p:cNvSpPr>
          <p:nvPr>
            <p:ph type="pic" idx="27"/>
          </p:nvPr>
        </p:nvSpPr>
        <p:spPr>
          <a:xfrm>
            <a:off x="10354056" y="1728216"/>
            <a:ext cx="1837944" cy="168249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2"/>
          <p:cNvSpPr>
            <a:spLocks noGrp="1"/>
          </p:cNvSpPr>
          <p:nvPr>
            <p:ph type="pic" idx="28"/>
          </p:nvPr>
        </p:nvSpPr>
        <p:spPr>
          <a:xfrm>
            <a:off x="10354056" y="3456432"/>
            <a:ext cx="1837944" cy="168249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2"/>
          <p:cNvSpPr>
            <a:spLocks noGrp="1"/>
          </p:cNvSpPr>
          <p:nvPr>
            <p:ph type="pic" idx="29"/>
          </p:nvPr>
        </p:nvSpPr>
        <p:spPr>
          <a:xfrm>
            <a:off x="10354056" y="5184648"/>
            <a:ext cx="1837944" cy="1673352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2"/>
          </p:nvPr>
        </p:nvSpPr>
        <p:spPr>
          <a:xfrm>
            <a:off x="379413" y="4591760"/>
            <a:ext cx="3741483" cy="1580440"/>
          </a:xfrm>
        </p:spPr>
        <p:txBody>
          <a:bodyPr/>
          <a:lstStyle>
            <a:lvl1pPr marL="0" indent="0">
              <a:spcBef>
                <a:spcPts val="8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6" name="Title 1"/>
          <p:cNvSpPr txBox="1">
            <a:spLocks/>
          </p:cNvSpPr>
          <p:nvPr userDrawn="1"/>
        </p:nvSpPr>
        <p:spPr>
          <a:xfrm>
            <a:off x="379413" y="1714499"/>
            <a:ext cx="3741483" cy="28772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673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514600"/>
            <a:ext cx="10515600" cy="2743200"/>
          </a:xfrm>
        </p:spPr>
        <p:txBody>
          <a:bodyPr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57800"/>
            <a:ext cx="10515600" cy="9144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386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379413" y="4591761"/>
            <a:ext cx="3125787" cy="1580440"/>
          </a:xfrm>
        </p:spPr>
        <p:txBody>
          <a:bodyPr/>
          <a:lstStyle>
            <a:lvl1pPr marL="0" indent="0">
              <a:spcBef>
                <a:spcPts val="8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79413" y="1714500"/>
            <a:ext cx="3125787" cy="2877260"/>
          </a:xfrm>
        </p:spPr>
        <p:txBody>
          <a:bodyPr anchor="b"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4090414" y="0"/>
            <a:ext cx="8101586" cy="6858000"/>
          </a:xfrm>
          <a:blipFill>
            <a:blip r:embed="rId2">
              <a:alphaModFix amt="10000"/>
            </a:blip>
            <a:stretch>
              <a:fillRect t="-9066" b="-9066"/>
            </a:stretch>
          </a:blipFill>
        </p:spPr>
        <p:txBody>
          <a:bodyPr lIns="365760" tIns="548640" rIns="365760" bIns="548640">
            <a:normAutofit/>
          </a:bodyPr>
          <a:lstStyle>
            <a:lvl1pPr marL="45720" indent="0">
              <a:buNone/>
              <a:defRPr sz="2800" baseline="0">
                <a:solidFill>
                  <a:schemeClr val="bg1">
                    <a:lumMod val="50000"/>
                  </a:schemeClr>
                </a:solidFill>
                <a:latin typeface="Inconsolata" panose="020B0609030003000000" pitchFamily="49" charset="0"/>
              </a:defRPr>
            </a:lvl1pPr>
            <a:lvl2pPr>
              <a:defRPr>
                <a:latin typeface="Inconsolata" panose="020B0609030003000000" pitchFamily="49" charset="0"/>
              </a:defRPr>
            </a:lvl2pPr>
            <a:lvl3pPr>
              <a:defRPr>
                <a:latin typeface="Inconsolata" panose="020B0609030003000000" pitchFamily="49" charset="0"/>
              </a:defRPr>
            </a:lvl3pPr>
            <a:lvl4pPr>
              <a:defRPr>
                <a:latin typeface="Inconsolata" panose="020B0609030003000000" pitchFamily="49" charset="0"/>
              </a:defRPr>
            </a:lvl4pPr>
            <a:lvl5pPr>
              <a:defRPr>
                <a:latin typeface="Inconsolata" panose="020B0609030003000000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</p:spTree>
    <p:extLst>
      <p:ext uri="{BB962C8B-B14F-4D97-AF65-F5344CB8AC3E}">
        <p14:creationId xmlns:p14="http://schemas.microsoft.com/office/powerpoint/2010/main" val="365760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030" y="1285586"/>
            <a:ext cx="5779940" cy="3181928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274320" rIns="91440" bIns="2743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</a:rPr>
              <a:t>Copyright © 2016 C&amp;R Holdings Limited</a:t>
            </a:r>
          </a:p>
        </p:txBody>
      </p:sp>
      <p:sp>
        <p:nvSpPr>
          <p:cNvPr id="5" name="Title 1"/>
          <p:cNvSpPr txBox="1">
            <a:spLocks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400" dirty="0">
              <a:solidFill>
                <a:schemeClr val="tx1"/>
              </a:solidFill>
            </a:endParaRPr>
          </a:p>
          <a:p>
            <a:endParaRPr lang="en-US" sz="4400" dirty="0">
              <a:solidFill>
                <a:schemeClr val="tx1"/>
              </a:solidFill>
            </a:endParaRPr>
          </a:p>
          <a:p>
            <a:endParaRPr lang="en-US" sz="4400" dirty="0">
              <a:solidFill>
                <a:schemeClr val="tx1"/>
              </a:solidFill>
            </a:endParaRPr>
          </a:p>
          <a:p>
            <a:r>
              <a:rPr lang="en-US" sz="4400" dirty="0">
                <a:solidFill>
                  <a:schemeClr val="tx1"/>
                </a:solidFill>
              </a:rPr>
              <a:t>WE ARE DEVELOPERS</a:t>
            </a:r>
          </a:p>
        </p:txBody>
      </p:sp>
    </p:spTree>
    <p:extLst>
      <p:ext uri="{BB962C8B-B14F-4D97-AF65-F5344CB8AC3E}">
        <p14:creationId xmlns:p14="http://schemas.microsoft.com/office/powerpoint/2010/main" val="118412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800600"/>
            <a:ext cx="12192000" cy="2057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5115656"/>
            <a:ext cx="11125200" cy="914400"/>
          </a:xfrm>
        </p:spPr>
        <p:txBody>
          <a:bodyPr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6043123"/>
            <a:ext cx="11125200" cy="5715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0"/>
          </p:nvPr>
        </p:nvSpPr>
        <p:spPr>
          <a:xfrm>
            <a:off x="0" y="1"/>
            <a:ext cx="12191999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30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800600"/>
            <a:ext cx="12192000" cy="2057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5115656"/>
            <a:ext cx="11125200" cy="914400"/>
          </a:xfrm>
        </p:spPr>
        <p:txBody>
          <a:bodyPr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6043123"/>
            <a:ext cx="11125200" cy="5715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0"/>
          </p:nvPr>
        </p:nvSpPr>
        <p:spPr>
          <a:xfrm>
            <a:off x="1" y="1"/>
            <a:ext cx="6062472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2"/>
          </p:nvPr>
        </p:nvSpPr>
        <p:spPr>
          <a:xfrm>
            <a:off x="6110230" y="1"/>
            <a:ext cx="608177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19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800600"/>
            <a:ext cx="12192000" cy="2057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5115656"/>
            <a:ext cx="11125200" cy="914400"/>
          </a:xfrm>
        </p:spPr>
        <p:txBody>
          <a:bodyPr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6043123"/>
            <a:ext cx="11125200" cy="5715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0"/>
          </p:nvPr>
        </p:nvSpPr>
        <p:spPr>
          <a:xfrm>
            <a:off x="1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1"/>
          </p:nvPr>
        </p:nvSpPr>
        <p:spPr>
          <a:xfrm>
            <a:off x="4084320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idx="12"/>
          </p:nvPr>
        </p:nvSpPr>
        <p:spPr>
          <a:xfrm>
            <a:off x="8168640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6374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s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5137" y="4800600"/>
            <a:ext cx="12192000" cy="2057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0"/>
          </p:nvPr>
        </p:nvSpPr>
        <p:spPr>
          <a:xfrm>
            <a:off x="0" y="1"/>
            <a:ext cx="6071235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idx="12"/>
          </p:nvPr>
        </p:nvSpPr>
        <p:spPr>
          <a:xfrm>
            <a:off x="6132196" y="1"/>
            <a:ext cx="6059804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0" y="4800600"/>
            <a:ext cx="6071235" cy="2057400"/>
          </a:xfrm>
        </p:spPr>
        <p:txBody>
          <a:bodyPr/>
          <a:lstStyle>
            <a:lvl1pPr>
              <a:spcBef>
                <a:spcPts val="1200"/>
              </a:spcBef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132196" y="4800600"/>
            <a:ext cx="6059805" cy="2057400"/>
          </a:xfrm>
        </p:spPr>
        <p:txBody>
          <a:bodyPr/>
          <a:lstStyle>
            <a:lvl1pPr>
              <a:spcBef>
                <a:spcPts val="1200"/>
              </a:spcBef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14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lumns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800600"/>
            <a:ext cx="12192000" cy="2057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0"/>
          </p:nvPr>
        </p:nvSpPr>
        <p:spPr>
          <a:xfrm>
            <a:off x="1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idx="11"/>
          </p:nvPr>
        </p:nvSpPr>
        <p:spPr>
          <a:xfrm>
            <a:off x="4084320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idx="12"/>
          </p:nvPr>
        </p:nvSpPr>
        <p:spPr>
          <a:xfrm>
            <a:off x="8168640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0" y="4800600"/>
            <a:ext cx="4023361" cy="2057400"/>
          </a:xfrm>
        </p:spPr>
        <p:txBody>
          <a:bodyPr/>
          <a:lstStyle>
            <a:lvl1pPr>
              <a:spcBef>
                <a:spcPts val="1200"/>
              </a:spcBef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084320" y="4800600"/>
            <a:ext cx="4023361" cy="2057400"/>
          </a:xfrm>
        </p:spPr>
        <p:txBody>
          <a:bodyPr/>
          <a:lstStyle>
            <a:lvl1pPr>
              <a:spcBef>
                <a:spcPts val="1200"/>
              </a:spcBef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8168640" y="4800600"/>
            <a:ext cx="4023361" cy="2057400"/>
          </a:xfrm>
        </p:spPr>
        <p:txBody>
          <a:bodyPr/>
          <a:lstStyle>
            <a:lvl1pPr>
              <a:spcBef>
                <a:spcPts val="1200"/>
              </a:spcBef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1/25/2017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714500"/>
            <a:ext cx="4495800" cy="4462272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714500"/>
            <a:ext cx="4495800" cy="4462272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  <a:lumMod val="85000"/>
                <a:lumOff val="1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583680"/>
            <a:ext cx="12192000" cy="274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714500"/>
            <a:ext cx="91440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87908" y="6601556"/>
            <a:ext cx="1534064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3999" y="6601556"/>
            <a:ext cx="649138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94499" y="6601556"/>
            <a:ext cx="7735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8" r:id="rId3"/>
    <p:sldLayoutId id="2147483667" r:id="rId4"/>
    <p:sldLayoutId id="2147483660" r:id="rId5"/>
    <p:sldLayoutId id="2147483664" r:id="rId6"/>
    <p:sldLayoutId id="2147483663" r:id="rId7"/>
    <p:sldLayoutId id="2147483650" r:id="rId8"/>
    <p:sldLayoutId id="2147483652" r:id="rId9"/>
    <p:sldLayoutId id="2147483653" r:id="rId10"/>
    <p:sldLayoutId id="2147483665" r:id="rId11"/>
    <p:sldLayoutId id="2147483666" r:id="rId12"/>
    <p:sldLayoutId id="2147483654" r:id="rId13"/>
    <p:sldLayoutId id="2147483655" r:id="rId14"/>
    <p:sldLayoutId id="2147483670" r:id="rId15"/>
    <p:sldLayoutId id="2147483656" r:id="rId16"/>
    <p:sldLayoutId id="2147483661" r:id="rId17"/>
    <p:sldLayoutId id="2147483657" r:id="rId18"/>
    <p:sldLayoutId id="2147483669" r:id="rId19"/>
    <p:sldLayoutId id="2147483671" r:id="rId20"/>
    <p:sldLayoutId id="2147483672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 cap="all" baseline="0">
          <a:solidFill>
            <a:srgbClr val="002B7B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21.svg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4.png"/><Relationship Id="rId3" Type="http://schemas.openxmlformats.org/officeDocument/2006/relationships/image" Target="../media/image18.png"/><Relationship Id="rId7" Type="http://schemas.openxmlformats.org/officeDocument/2006/relationships/image" Target="../media/image30.png"/><Relationship Id="rId12" Type="http://schemas.openxmlformats.org/officeDocument/2006/relationships/image" Target="../media/image33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image" Target="../media/image28.png"/><Relationship Id="rId10" Type="http://schemas.openxmlformats.org/officeDocument/2006/relationships/image" Target="../media/image21.svg"/><Relationship Id="rId4" Type="http://schemas.openxmlformats.org/officeDocument/2006/relationships/image" Target="../media/image27.png"/><Relationship Id="rId9" Type="http://schemas.openxmlformats.org/officeDocument/2006/relationships/image" Target="../media/image20.png"/><Relationship Id="rId14" Type="http://schemas.openxmlformats.org/officeDocument/2006/relationships/image" Target="../media/image35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28.png"/><Relationship Id="rId7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28.png"/><Relationship Id="rId7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5" Type="http://schemas.openxmlformats.org/officeDocument/2006/relationships/image" Target="../media/image29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7.png"/><Relationship Id="rId7" Type="http://schemas.openxmlformats.org/officeDocument/2006/relationships/image" Target="../media/image37.png"/><Relationship Id="rId12" Type="http://schemas.openxmlformats.org/officeDocument/2006/relationships/image" Target="../media/image2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11" Type="http://schemas.openxmlformats.org/officeDocument/2006/relationships/image" Target="../media/image20.png"/><Relationship Id="rId5" Type="http://schemas.openxmlformats.org/officeDocument/2006/relationships/image" Target="../media/image29.png"/><Relationship Id="rId10" Type="http://schemas.openxmlformats.org/officeDocument/2006/relationships/image" Target="../media/image31.svg"/><Relationship Id="rId4" Type="http://schemas.openxmlformats.org/officeDocument/2006/relationships/image" Target="../media/image28.png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7.png"/><Relationship Id="rId7" Type="http://schemas.openxmlformats.org/officeDocument/2006/relationships/image" Target="../media/image3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2.png"/><Relationship Id="rId4" Type="http://schemas.microsoft.com/office/2007/relationships/hdphoto" Target="../media/hdphoto4.wdp"/><Relationship Id="rId9" Type="http://schemas.openxmlformats.org/officeDocument/2006/relationships/image" Target="../media/image21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37.png"/><Relationship Id="rId7" Type="http://schemas.openxmlformats.org/officeDocument/2006/relationships/image" Target="../media/image3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11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21.svg"/><Relationship Id="rId4" Type="http://schemas.microsoft.com/office/2007/relationships/hdphoto" Target="../media/hdphoto4.wdp"/><Relationship Id="rId9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28.png"/><Relationship Id="rId3" Type="http://schemas.openxmlformats.org/officeDocument/2006/relationships/image" Target="../media/image37.png"/><Relationship Id="rId7" Type="http://schemas.openxmlformats.org/officeDocument/2006/relationships/image" Target="../media/image30.png"/><Relationship Id="rId12" Type="http://schemas.openxmlformats.org/officeDocument/2006/relationships/image" Target="../media/image27.png"/><Relationship Id="rId2" Type="http://schemas.openxmlformats.org/officeDocument/2006/relationships/image" Target="../media/image36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11" Type="http://schemas.openxmlformats.org/officeDocument/2006/relationships/image" Target="../media/image39.png"/><Relationship Id="rId5" Type="http://schemas.openxmlformats.org/officeDocument/2006/relationships/image" Target="../media/image38.png"/><Relationship Id="rId15" Type="http://schemas.openxmlformats.org/officeDocument/2006/relationships/image" Target="../media/image26.png"/><Relationship Id="rId10" Type="http://schemas.openxmlformats.org/officeDocument/2006/relationships/image" Target="../media/image21.svg"/><Relationship Id="rId4" Type="http://schemas.microsoft.com/office/2007/relationships/hdphoto" Target="../media/hdphoto4.wdp"/><Relationship Id="rId9" Type="http://schemas.openxmlformats.org/officeDocument/2006/relationships/image" Target="../media/image20.png"/><Relationship Id="rId1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7.png"/><Relationship Id="rId7" Type="http://schemas.openxmlformats.org/officeDocument/2006/relationships/image" Target="../media/image2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38.png"/><Relationship Id="rId4" Type="http://schemas.microsoft.com/office/2007/relationships/hdphoto" Target="../media/hdphoto4.wdp"/><Relationship Id="rId9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28.png"/><Relationship Id="rId3" Type="http://schemas.openxmlformats.org/officeDocument/2006/relationships/image" Target="../media/image30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svg"/><Relationship Id="rId11" Type="http://schemas.openxmlformats.org/officeDocument/2006/relationships/image" Target="../media/image38.png"/><Relationship Id="rId5" Type="http://schemas.openxmlformats.org/officeDocument/2006/relationships/image" Target="../media/image20.png"/><Relationship Id="rId15" Type="http://schemas.openxmlformats.org/officeDocument/2006/relationships/image" Target="../media/image18.png"/><Relationship Id="rId10" Type="http://schemas.microsoft.com/office/2007/relationships/hdphoto" Target="../media/hdphoto4.wdp"/><Relationship Id="rId4" Type="http://schemas.openxmlformats.org/officeDocument/2006/relationships/image" Target="../media/image31.svg"/><Relationship Id="rId9" Type="http://schemas.openxmlformats.org/officeDocument/2006/relationships/image" Target="../media/image37.png"/><Relationship Id="rId1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38.png"/><Relationship Id="rId4" Type="http://schemas.microsoft.com/office/2007/relationships/hdphoto" Target="../media/hdphoto4.wdp"/><Relationship Id="rId9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38.png"/><Relationship Id="rId4" Type="http://schemas.microsoft.com/office/2007/relationships/hdphoto" Target="../media/hdphoto4.wdp"/><Relationship Id="rId9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2.png"/><Relationship Id="rId7" Type="http://schemas.openxmlformats.org/officeDocument/2006/relationships/image" Target="../media/image46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microsoft.com/office/2007/relationships/hdphoto" Target="../media/hdphoto4.wdp"/><Relationship Id="rId4" Type="http://schemas.openxmlformats.org/officeDocument/2006/relationships/image" Target="../media/image43.svg"/><Relationship Id="rId9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2.png"/><Relationship Id="rId7" Type="http://schemas.openxmlformats.org/officeDocument/2006/relationships/image" Target="../media/image46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5.png"/><Relationship Id="rId11" Type="http://schemas.microsoft.com/office/2007/relationships/hdphoto" Target="../media/hdphoto4.wdp"/><Relationship Id="rId5" Type="http://schemas.openxmlformats.org/officeDocument/2006/relationships/image" Target="../media/image44.png"/><Relationship Id="rId10" Type="http://schemas.openxmlformats.org/officeDocument/2006/relationships/image" Target="../media/image37.png"/><Relationship Id="rId4" Type="http://schemas.openxmlformats.org/officeDocument/2006/relationships/image" Target="../media/image43.svg"/><Relationship Id="rId9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3.svg"/><Relationship Id="rId7" Type="http://schemas.openxmlformats.org/officeDocument/2006/relationships/image" Target="../media/image3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svg"/><Relationship Id="rId11" Type="http://schemas.openxmlformats.org/officeDocument/2006/relationships/image" Target="../media/image28.png"/><Relationship Id="rId5" Type="http://schemas.openxmlformats.org/officeDocument/2006/relationships/image" Target="../media/image45.png"/><Relationship Id="rId10" Type="http://schemas.microsoft.com/office/2007/relationships/hdphoto" Target="../media/hdphoto4.wdp"/><Relationship Id="rId4" Type="http://schemas.openxmlformats.org/officeDocument/2006/relationships/image" Target="../media/image44.png"/><Relationship Id="rId9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3.svg"/><Relationship Id="rId7" Type="http://schemas.openxmlformats.org/officeDocument/2006/relationships/image" Target="../media/image3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svg"/><Relationship Id="rId11" Type="http://schemas.openxmlformats.org/officeDocument/2006/relationships/image" Target="../media/image28.png"/><Relationship Id="rId5" Type="http://schemas.openxmlformats.org/officeDocument/2006/relationships/image" Target="../media/image45.png"/><Relationship Id="rId10" Type="http://schemas.microsoft.com/office/2007/relationships/hdphoto" Target="../media/hdphoto4.wdp"/><Relationship Id="rId4" Type="http://schemas.openxmlformats.org/officeDocument/2006/relationships/image" Target="../media/image44.png"/><Relationship Id="rId9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3.svg"/><Relationship Id="rId7" Type="http://schemas.openxmlformats.org/officeDocument/2006/relationships/image" Target="../media/image36.png"/><Relationship Id="rId12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svg"/><Relationship Id="rId11" Type="http://schemas.openxmlformats.org/officeDocument/2006/relationships/image" Target="../media/image28.png"/><Relationship Id="rId5" Type="http://schemas.openxmlformats.org/officeDocument/2006/relationships/image" Target="../media/image45.png"/><Relationship Id="rId10" Type="http://schemas.microsoft.com/office/2007/relationships/hdphoto" Target="../media/hdphoto4.wdp"/><Relationship Id="rId4" Type="http://schemas.openxmlformats.org/officeDocument/2006/relationships/image" Target="../media/image44.png"/><Relationship Id="rId9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3.svg"/><Relationship Id="rId7" Type="http://schemas.openxmlformats.org/officeDocument/2006/relationships/image" Target="../media/image36.png"/><Relationship Id="rId12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svg"/><Relationship Id="rId11" Type="http://schemas.openxmlformats.org/officeDocument/2006/relationships/image" Target="../media/image28.png"/><Relationship Id="rId5" Type="http://schemas.openxmlformats.org/officeDocument/2006/relationships/image" Target="../media/image45.png"/><Relationship Id="rId10" Type="http://schemas.microsoft.com/office/2007/relationships/hdphoto" Target="../media/hdphoto4.wdp"/><Relationship Id="rId4" Type="http://schemas.openxmlformats.org/officeDocument/2006/relationships/image" Target="../media/image44.png"/><Relationship Id="rId9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7.png"/><Relationship Id="rId7" Type="http://schemas.openxmlformats.org/officeDocument/2006/relationships/image" Target="../media/image2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38.png"/><Relationship Id="rId4" Type="http://schemas.microsoft.com/office/2007/relationships/hdphoto" Target="../media/hdphoto4.wdp"/><Relationship Id="rId9" Type="http://schemas.openxmlformats.org/officeDocument/2006/relationships/image" Target="../media/image1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5.png"/><Relationship Id="rId11" Type="http://schemas.microsoft.com/office/2007/relationships/hdphoto" Target="../media/hdphoto10.wdp"/><Relationship Id="rId5" Type="http://schemas.microsoft.com/office/2007/relationships/hdphoto" Target="../media/hdphoto7.wdp"/><Relationship Id="rId10" Type="http://schemas.openxmlformats.org/officeDocument/2006/relationships/image" Target="../media/image57.png"/><Relationship Id="rId4" Type="http://schemas.openxmlformats.org/officeDocument/2006/relationships/image" Target="../media/image54.png"/><Relationship Id="rId9" Type="http://schemas.microsoft.com/office/2007/relationships/hdphoto" Target="../media/hdphoto9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Alexa + Azure </a:t>
            </a:r>
            <a:r>
              <a:rPr lang="en-US" dirty="0" err="1"/>
              <a:t>IoT</a:t>
            </a:r>
            <a:r>
              <a:rPr lang="en-US" dirty="0"/>
              <a:t> Hub + Arduino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Codeaholics</a:t>
            </a:r>
            <a:r>
              <a:rPr lang="en-US" dirty="0"/>
              <a:t> 2017 January Meetup</a:t>
            </a:r>
          </a:p>
        </p:txBody>
      </p:sp>
      <p:pic>
        <p:nvPicPr>
          <p:cNvPr id="60" name="Picture Placeholder 59"/>
          <p:cNvPicPr>
            <a:picLocks noGrp="1" noChangeAspect="1"/>
          </p:cNvPicPr>
          <p:nvPr>
            <p:ph type="pic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2" r="21732"/>
          <a:stretch>
            <a:fillRect/>
          </a:stretch>
        </p:blipFill>
        <p:spPr/>
      </p:pic>
      <p:pic>
        <p:nvPicPr>
          <p:cNvPr id="62" name="Picture Placeholder 61"/>
          <p:cNvPicPr>
            <a:picLocks noGrp="1" noChangeAspect="1"/>
          </p:cNvPicPr>
          <p:nvPr>
            <p:ph type="pic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2" r="21732"/>
          <a:stretch>
            <a:fillRect/>
          </a:stretch>
        </p:blipFill>
        <p:spPr/>
      </p:pic>
      <p:pic>
        <p:nvPicPr>
          <p:cNvPr id="64" name="Picture Placeholder 63"/>
          <p:cNvPicPr>
            <a:picLocks noGrp="1" noChangeAspect="1"/>
          </p:cNvPicPr>
          <p:nvPr>
            <p:ph type="pic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2" r="217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3468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Schneider </a:t>
            </a:r>
            <a:r>
              <a:rPr lang="en-US" dirty="0" err="1"/>
              <a:t>Powex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3- or 5-gang</a:t>
            </a:r>
          </a:p>
          <a:p>
            <a:r>
              <a:rPr lang="en-US" dirty="0"/>
              <a:t>Desktop remote</a:t>
            </a:r>
          </a:p>
          <a:p>
            <a:pPr lvl="1"/>
            <a:r>
              <a:rPr lang="en-US" dirty="0"/>
              <a:t>3.5mm plug</a:t>
            </a:r>
          </a:p>
          <a:p>
            <a:pPr lvl="1"/>
            <a:r>
              <a:rPr lang="en-US" dirty="0"/>
              <a:t>47K</a:t>
            </a:r>
            <a:r>
              <a:rPr lang="el-GR" dirty="0"/>
              <a:t>Ω</a:t>
            </a:r>
            <a:r>
              <a:rPr lang="en-US" dirty="0"/>
              <a:t> when pressed</a:t>
            </a:r>
          </a:p>
          <a:p>
            <a:pPr lvl="1"/>
            <a:r>
              <a:rPr lang="en-US" dirty="0"/>
              <a:t>10M</a:t>
            </a:r>
            <a:r>
              <a:rPr lang="el-GR" dirty="0"/>
              <a:t>Ω</a:t>
            </a:r>
            <a:r>
              <a:rPr lang="en-US" dirty="0"/>
              <a:t> when released</a:t>
            </a:r>
          </a:p>
          <a:p>
            <a:pPr lvl="1"/>
            <a:r>
              <a:rPr lang="en-US" dirty="0"/>
              <a:t>LED indicator (3.5V)</a:t>
            </a:r>
          </a:p>
          <a:p>
            <a:pPr lvl="1"/>
            <a:r>
              <a:rPr lang="en-US" dirty="0"/>
              <a:t>Will not shut off USB ports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011" b="78495" l="484" r="993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64" t="16106" r="870" b="20814"/>
          <a:stretch/>
        </p:blipFill>
        <p:spPr>
          <a:xfrm>
            <a:off x="4762500" y="2095176"/>
            <a:ext cx="6692900" cy="2540648"/>
          </a:xfrm>
        </p:spPr>
      </p:pic>
      <p:grpSp>
        <p:nvGrpSpPr>
          <p:cNvPr id="10" name="Group 9"/>
          <p:cNvGrpSpPr/>
          <p:nvPr/>
        </p:nvGrpSpPr>
        <p:grpSpPr>
          <a:xfrm>
            <a:off x="10744200" y="228600"/>
            <a:ext cx="1219200" cy="1481328"/>
            <a:chOff x="-1409700" y="3949700"/>
            <a:chExt cx="1219200" cy="1481328"/>
          </a:xfrm>
        </p:grpSpPr>
        <p:sp>
          <p:nvSpPr>
            <p:cNvPr id="11" name="Rectangle 10"/>
            <p:cNvSpPr/>
            <p:nvPr/>
          </p:nvSpPr>
          <p:spPr>
            <a:xfrm>
              <a:off x="-1409700" y="3949700"/>
              <a:ext cx="1219200" cy="148132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dirty="0">
                  <a:latin typeface="Arial Black" panose="020B0A04020102020204" pitchFamily="34" charset="0"/>
                </a:rPr>
                <a:t>PRICE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-1311730" y="4381500"/>
              <a:ext cx="1019629" cy="939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HKD</a:t>
              </a:r>
            </a:p>
            <a:p>
              <a:pPr algn="ctr"/>
              <a:r>
                <a:rPr lang="en-US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$275.0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219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external circuit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As a digital pushbutton</a:t>
            </a:r>
          </a:p>
          <a:p>
            <a:r>
              <a:rPr lang="en-US" dirty="0"/>
              <a:t>Physically isolated circuit</a:t>
            </a:r>
          </a:p>
          <a:p>
            <a:r>
              <a:rPr lang="en-US" dirty="0"/>
              <a:t>Protect from backfire</a:t>
            </a:r>
          </a:p>
          <a:p>
            <a:r>
              <a:rPr lang="en-US" dirty="0"/>
              <a:t>4 components</a:t>
            </a:r>
          </a:p>
          <a:p>
            <a:pPr lvl="1"/>
            <a:r>
              <a:rPr lang="en-US" dirty="0"/>
              <a:t>Relay – 3.3VDC or 5VDC</a:t>
            </a:r>
          </a:p>
          <a:p>
            <a:pPr lvl="1"/>
            <a:r>
              <a:rPr lang="en-US" dirty="0"/>
              <a:t>Diode – 1N4148</a:t>
            </a:r>
          </a:p>
          <a:p>
            <a:pPr lvl="1"/>
            <a:r>
              <a:rPr lang="en-US" dirty="0"/>
              <a:t>Transistor – 2N3904</a:t>
            </a:r>
          </a:p>
          <a:p>
            <a:pPr lvl="1"/>
            <a:r>
              <a:rPr lang="en-US" dirty="0"/>
              <a:t>Resistor – 1K</a:t>
            </a:r>
            <a:r>
              <a:rPr lang="el-GR" dirty="0"/>
              <a:t>Ω</a:t>
            </a:r>
            <a:endParaRPr lang="en-US" dirty="0"/>
          </a:p>
          <a:p>
            <a:r>
              <a:rPr lang="en-US" dirty="0"/>
              <a:t>All components from </a:t>
            </a:r>
            <a:r>
              <a:rPr lang="en-US" dirty="0" err="1"/>
              <a:t>Apliu</a:t>
            </a:r>
            <a:r>
              <a:rPr lang="en-US" dirty="0"/>
              <a:t> Street</a:t>
            </a:r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21" b="-990"/>
          <a:stretch/>
        </p:blipFill>
        <p:spPr>
          <a:xfrm>
            <a:off x="5792813" y="1368491"/>
            <a:ext cx="4696790" cy="4124128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0744200" y="228600"/>
            <a:ext cx="1219200" cy="1481328"/>
            <a:chOff x="-1409700" y="3949700"/>
            <a:chExt cx="1219200" cy="1481328"/>
          </a:xfrm>
        </p:grpSpPr>
        <p:sp>
          <p:nvSpPr>
            <p:cNvPr id="17" name="Rectangle 16"/>
            <p:cNvSpPr/>
            <p:nvPr/>
          </p:nvSpPr>
          <p:spPr>
            <a:xfrm>
              <a:off x="-1409700" y="3949700"/>
              <a:ext cx="1219200" cy="148132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dirty="0">
                  <a:latin typeface="Arial Black" panose="020B0A04020102020204" pitchFamily="34" charset="0"/>
                </a:rPr>
                <a:t>PRICE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-1311730" y="4381500"/>
              <a:ext cx="1019629" cy="939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HKD</a:t>
              </a:r>
            </a:p>
            <a:p>
              <a:pPr algn="ctr"/>
              <a:r>
                <a:rPr lang="en-US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~$25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397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board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5" r="1675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Shield on ESP8266</a:t>
            </a:r>
          </a:p>
          <a:p>
            <a:pPr lvl="1"/>
            <a:r>
              <a:rPr lang="en-US" dirty="0" err="1"/>
              <a:t>Snappable</a:t>
            </a:r>
            <a:r>
              <a:rPr lang="en-US" dirty="0"/>
              <a:t> board</a:t>
            </a:r>
          </a:p>
          <a:p>
            <a:pPr lvl="1"/>
            <a:r>
              <a:rPr lang="en-US" dirty="0"/>
              <a:t>2 × relay circuit</a:t>
            </a:r>
          </a:p>
          <a:p>
            <a:pPr lvl="1"/>
            <a:r>
              <a:rPr lang="en-US" dirty="0"/>
              <a:t>3.5mm connector</a:t>
            </a:r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relay – pushbutton</a:t>
            </a:r>
          </a:p>
          <a:p>
            <a:pPr lvl="1"/>
            <a:r>
              <a:rPr lang="en-US" dirty="0"/>
              <a:t>Open: 10M</a:t>
            </a:r>
            <a:r>
              <a:rPr lang="el-GR" dirty="0"/>
              <a:t>Ω</a:t>
            </a:r>
            <a:endParaRPr lang="en-US" dirty="0"/>
          </a:p>
          <a:p>
            <a:pPr lvl="1"/>
            <a:r>
              <a:rPr lang="en-US" dirty="0"/>
              <a:t>Close: 47K</a:t>
            </a:r>
            <a:r>
              <a:rPr lang="el-GR" dirty="0"/>
              <a:t>Ω</a:t>
            </a:r>
            <a:endParaRPr lang="en-US" dirty="0"/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relay – indicator</a:t>
            </a:r>
          </a:p>
          <a:p>
            <a:pPr lvl="1"/>
            <a:r>
              <a:rPr lang="en-US" dirty="0"/>
              <a:t>Open: Pull-down</a:t>
            </a:r>
          </a:p>
          <a:p>
            <a:pPr lvl="1"/>
            <a:r>
              <a:rPr lang="en-US" dirty="0"/>
              <a:t>Close: 3.3V</a:t>
            </a:r>
          </a:p>
          <a:p>
            <a:pPr lvl="1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0744200" y="228600"/>
            <a:ext cx="1219200" cy="1481328"/>
            <a:chOff x="-1409700" y="3949700"/>
            <a:chExt cx="1219200" cy="1481328"/>
          </a:xfrm>
        </p:grpSpPr>
        <p:sp>
          <p:nvSpPr>
            <p:cNvPr id="7" name="Rectangle 6"/>
            <p:cNvSpPr/>
            <p:nvPr/>
          </p:nvSpPr>
          <p:spPr>
            <a:xfrm>
              <a:off x="-1409700" y="3949700"/>
              <a:ext cx="1219200" cy="148132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000" dirty="0">
                  <a:latin typeface="Arial Black" panose="020B0A04020102020204" pitchFamily="34" charset="0"/>
                </a:rPr>
                <a:t>LABOR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-1311730" y="4381500"/>
              <a:ext cx="1019629" cy="939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 hours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999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8168640" y="1009997"/>
            <a:ext cx="4023359" cy="3735740"/>
          </a:xfrm>
          <a:prstGeom prst="rect">
            <a:avLst/>
          </a:prstGeom>
          <a:noFill/>
        </p:spPr>
        <p:txBody>
          <a:bodyPr wrap="square" lIns="274320" tIns="182880" rIns="274320" bIns="182880" rtlCol="0">
            <a:noAutofit/>
          </a:bodyPr>
          <a:lstStyle/>
          <a:p>
            <a:r>
              <a:rPr lang="en-US" dirty="0"/>
              <a:t>"Alexa, </a:t>
            </a:r>
            <a:r>
              <a:rPr lang="en-US" u="sng" dirty="0"/>
              <a:t>open Tide Pooler</a:t>
            </a:r>
            <a:r>
              <a:rPr lang="en-US" dirty="0"/>
              <a:t>."</a:t>
            </a:r>
          </a:p>
          <a:p>
            <a:endParaRPr lang="en-US" dirty="0"/>
          </a:p>
          <a:p>
            <a:r>
              <a:rPr lang="en-US" dirty="0"/>
              <a:t>"Alexa, </a:t>
            </a:r>
            <a:r>
              <a:rPr lang="en-US" u="sng" dirty="0"/>
              <a:t>get high tide for Seattle</a:t>
            </a:r>
            <a:r>
              <a:rPr lang="en-US" dirty="0"/>
              <a:t> from </a:t>
            </a:r>
            <a:r>
              <a:rPr lang="en-US" u="sng" dirty="0"/>
              <a:t>Tide Pooler</a:t>
            </a:r>
            <a:r>
              <a:rPr lang="en-US" dirty="0"/>
              <a:t>."</a:t>
            </a:r>
          </a:p>
          <a:p>
            <a:endParaRPr lang="en-US" dirty="0"/>
          </a:p>
          <a:p>
            <a:r>
              <a:rPr lang="en-US" dirty="0"/>
              <a:t>"Alexa, ask </a:t>
            </a:r>
            <a:r>
              <a:rPr lang="en-US" u="sng" dirty="0"/>
              <a:t>Tide Pooler</a:t>
            </a:r>
            <a:r>
              <a:rPr lang="en-US" dirty="0"/>
              <a:t> to </a:t>
            </a:r>
            <a:r>
              <a:rPr lang="en-US" u="sng" dirty="0"/>
              <a:t>get high tide for Seattle</a:t>
            </a:r>
            <a:r>
              <a:rPr lang="en-US" dirty="0"/>
              <a:t>."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114801" y="1009997"/>
            <a:ext cx="4023359" cy="3735740"/>
          </a:xfrm>
          <a:prstGeom prst="rect">
            <a:avLst/>
          </a:prstGeom>
          <a:noFill/>
        </p:spPr>
        <p:txBody>
          <a:bodyPr wrap="square" lIns="274320" tIns="182880" rIns="274320" bIns="182880" rtlCol="0">
            <a:noAutofit/>
          </a:bodyPr>
          <a:lstStyle/>
          <a:p>
            <a:r>
              <a:rPr lang="en-US" dirty="0"/>
              <a:t>"Alexa, what's in the news?"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Audio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HTTPS to 256kbps MP3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Maximum 10 minutes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Text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RSS feed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Maximum 4500 characters</a:t>
            </a: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Alexa Skills Kit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Skill API Comparison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" y="1009998"/>
            <a:ext cx="4023359" cy="3735738"/>
          </a:xfrm>
          <a:prstGeom prst="rect">
            <a:avLst/>
          </a:prstGeom>
          <a:noFill/>
        </p:spPr>
        <p:txBody>
          <a:bodyPr wrap="square" lIns="274320" tIns="182880" rIns="274320" bIns="182880" rtlCol="0">
            <a:noAutofit/>
          </a:bodyPr>
          <a:lstStyle/>
          <a:p>
            <a:r>
              <a:rPr lang="en-US" dirty="0"/>
              <a:t>"Alexa, turn on </a:t>
            </a:r>
            <a:r>
              <a:rPr lang="en-US" u="sng" dirty="0"/>
              <a:t>kitchen light</a:t>
            </a:r>
            <a:r>
              <a:rPr lang="en-US" dirty="0"/>
              <a:t>."</a:t>
            </a:r>
          </a:p>
          <a:p>
            <a:endParaRPr lang="en-US" dirty="0"/>
          </a:p>
          <a:p>
            <a:r>
              <a:rPr lang="en-US" dirty="0"/>
              <a:t>"Alexa, set the </a:t>
            </a:r>
            <a:r>
              <a:rPr lang="en-US" u="sng" dirty="0"/>
              <a:t>bedroom</a:t>
            </a:r>
            <a:r>
              <a:rPr lang="en-US" dirty="0"/>
              <a:t> to </a:t>
            </a:r>
            <a:r>
              <a:rPr lang="en-US" u="sng" dirty="0"/>
              <a:t>24</a:t>
            </a:r>
            <a:r>
              <a:rPr lang="en-US" dirty="0"/>
              <a:t> degrees."</a:t>
            </a:r>
          </a:p>
          <a:p>
            <a:endParaRPr lang="en-US" dirty="0"/>
          </a:p>
          <a:p>
            <a:r>
              <a:rPr lang="en-US" dirty="0"/>
              <a:t>"Alexa, increase </a:t>
            </a:r>
            <a:r>
              <a:rPr lang="en-US" u="sng" dirty="0"/>
              <a:t>thermostat</a:t>
            </a:r>
            <a:r>
              <a:rPr lang="en-US" dirty="0"/>
              <a:t> by </a:t>
            </a:r>
            <a:r>
              <a:rPr lang="en-US" u="sng" dirty="0"/>
              <a:t>2</a:t>
            </a:r>
            <a:r>
              <a:rPr lang="en-US" dirty="0"/>
              <a:t> degrees."</a:t>
            </a:r>
          </a:p>
          <a:p>
            <a:endParaRPr lang="en-US" dirty="0"/>
          </a:p>
          <a:p>
            <a:r>
              <a:rPr lang="en-US" dirty="0"/>
              <a:t>"Alexa, set </a:t>
            </a:r>
            <a:r>
              <a:rPr lang="en-US" u="sng" dirty="0"/>
              <a:t>humidifier</a:t>
            </a:r>
            <a:r>
              <a:rPr lang="en-US" dirty="0"/>
              <a:t> to </a:t>
            </a:r>
            <a:r>
              <a:rPr lang="en-US" u="sng" dirty="0"/>
              <a:t>65</a:t>
            </a:r>
            <a:r>
              <a:rPr lang="en-US" dirty="0"/>
              <a:t> percent."</a:t>
            </a:r>
          </a:p>
          <a:p>
            <a:endParaRPr lang="en-US" dirty="0"/>
          </a:p>
          <a:p>
            <a:r>
              <a:rPr lang="en-US" dirty="0"/>
              <a:t>On/off, degree, percentage.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" y="-2"/>
            <a:ext cx="4023359" cy="1009999"/>
          </a:xfrm>
          <a:prstGeom prst="rect">
            <a:avLst/>
          </a:prstGeom>
          <a:noFill/>
        </p:spPr>
        <p:txBody>
          <a:bodyPr wrap="square" lIns="274320" tIns="182880" rIns="274320" bIns="182880" rtlCol="0">
            <a:noAutofit/>
          </a:bodyPr>
          <a:lstStyle/>
          <a:p>
            <a:r>
              <a:rPr lang="en-US" sz="2800" dirty="0"/>
              <a:t>Smart Home Skill API</a:t>
            </a:r>
          </a:p>
          <a:p>
            <a:r>
              <a:rPr lang="en-US" sz="2000" dirty="0"/>
              <a:t>Control appliances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14801" y="0"/>
            <a:ext cx="4023359" cy="1014984"/>
          </a:xfrm>
          <a:prstGeom prst="rect">
            <a:avLst/>
          </a:prstGeom>
          <a:noFill/>
        </p:spPr>
        <p:txBody>
          <a:bodyPr wrap="square" lIns="274320" tIns="182880" rIns="274320" bIns="182880" rtlCol="0">
            <a:noAutofit/>
          </a:bodyPr>
          <a:lstStyle/>
          <a:p>
            <a:r>
              <a:rPr lang="en-US" sz="2800" dirty="0"/>
              <a:t>Flash Briefing Skill API</a:t>
            </a:r>
          </a:p>
          <a:p>
            <a:r>
              <a:rPr lang="en-US" sz="2000" dirty="0"/>
              <a:t>Breakfast brief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168640" y="0"/>
            <a:ext cx="4023359" cy="1014984"/>
          </a:xfrm>
          <a:prstGeom prst="rect">
            <a:avLst/>
          </a:prstGeom>
          <a:noFill/>
        </p:spPr>
        <p:txBody>
          <a:bodyPr wrap="square" lIns="274320" tIns="182880" rIns="274320" bIns="182880" rtlCol="0">
            <a:noAutofit/>
          </a:bodyPr>
          <a:lstStyle/>
          <a:p>
            <a:r>
              <a:rPr lang="en-US" sz="2800" dirty="0"/>
              <a:t>Custom skill</a:t>
            </a:r>
          </a:p>
          <a:p>
            <a:r>
              <a:rPr lang="en-US" sz="2000" dirty="0"/>
              <a:t>Interactivity</a:t>
            </a:r>
          </a:p>
        </p:txBody>
      </p:sp>
    </p:spTree>
    <p:extLst>
      <p:ext uri="{BB962C8B-B14F-4D97-AF65-F5344CB8AC3E}">
        <p14:creationId xmlns:p14="http://schemas.microsoft.com/office/powerpoint/2010/main" val="260255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37" y="2357437"/>
            <a:ext cx="1685925" cy="21431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07170" y="4686300"/>
            <a:ext cx="1977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Alexa Voice Service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785" y="2428874"/>
            <a:ext cx="2000250" cy="20002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059550" y="4686300"/>
            <a:ext cx="1502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Alexa Skills Kit</a:t>
            </a:r>
          </a:p>
        </p:txBody>
      </p:sp>
      <p:pic>
        <p:nvPicPr>
          <p:cNvPr id="7" name="Content Placeholder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5" r="21335"/>
          <a:stretch/>
        </p:blipFill>
        <p:spPr>
          <a:xfrm>
            <a:off x="1831814" y="2635249"/>
            <a:ext cx="1549400" cy="158749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686327" y="4686300"/>
            <a:ext cx="1840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Amazon Echo Dot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2858" y="2432497"/>
            <a:ext cx="1859361" cy="199662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2903337" y="4686300"/>
            <a:ext cx="141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AWS Lambda</a:t>
            </a:r>
          </a:p>
        </p:txBody>
      </p:sp>
    </p:spTree>
    <p:extLst>
      <p:ext uri="{BB962C8B-B14F-4D97-AF65-F5344CB8AC3E}">
        <p14:creationId xmlns:p14="http://schemas.microsoft.com/office/powerpoint/2010/main" val="283563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37" y="2357437"/>
            <a:ext cx="1685925" cy="21431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07170" y="4686300"/>
            <a:ext cx="1977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Alexa Voice Service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785" y="2428874"/>
            <a:ext cx="2000250" cy="20002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059550" y="4686300"/>
            <a:ext cx="1502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Alexa Skills Kit</a:t>
            </a:r>
          </a:p>
        </p:txBody>
      </p:sp>
      <p:pic>
        <p:nvPicPr>
          <p:cNvPr id="7" name="Content Placeholder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5" r="21335"/>
          <a:stretch/>
        </p:blipFill>
        <p:spPr>
          <a:xfrm>
            <a:off x="1831814" y="2635249"/>
            <a:ext cx="1549400" cy="158749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686327" y="4686300"/>
            <a:ext cx="1840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Amazon Echo Dot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2858" y="2432497"/>
            <a:ext cx="1859361" cy="199662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2903337" y="4686300"/>
            <a:ext cx="141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AWS Lambda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343400" y="0"/>
            <a:ext cx="0" cy="685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-1892300" y="0"/>
            <a:ext cx="609600" cy="2357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962" y="827020"/>
            <a:ext cx="1871823" cy="703396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2149314" y="721518"/>
            <a:ext cx="914400" cy="914400"/>
            <a:chOff x="2149314" y="721518"/>
            <a:chExt cx="914400" cy="914400"/>
          </a:xfrm>
        </p:grpSpPr>
        <p:pic>
          <p:nvPicPr>
            <p:cNvPr id="5" name="Graphic 4" descr="Home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149314" y="721518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Heart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149314" y="721518"/>
              <a:ext cx="337278" cy="3372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9728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3311" y="2357437"/>
            <a:ext cx="1685925" cy="21431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-1919178" y="4686300"/>
            <a:ext cx="1977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Alexa Voice Service</a:t>
            </a:r>
          </a:p>
        </p:txBody>
      </p:sp>
      <p:pic>
        <p:nvPicPr>
          <p:cNvPr id="7" name="Content Placeholder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5" r="21335"/>
          <a:stretch/>
        </p:blipFill>
        <p:spPr>
          <a:xfrm>
            <a:off x="-5194534" y="2635249"/>
            <a:ext cx="1549400" cy="158749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-5340021" y="4686300"/>
            <a:ext cx="1840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Amazon Echo Dot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281" y="2428874"/>
            <a:ext cx="2000250" cy="20002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479046" y="4686300"/>
            <a:ext cx="1502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Alexa Skills Kit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354" y="2432497"/>
            <a:ext cx="1859361" cy="199662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322833" y="4686300"/>
            <a:ext cx="141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AWS Lambda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-2683604" y="0"/>
            <a:ext cx="0" cy="685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531" y="827020"/>
            <a:ext cx="1871823" cy="703396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-4877690" y="721518"/>
            <a:ext cx="914400" cy="914400"/>
            <a:chOff x="2149314" y="721518"/>
            <a:chExt cx="914400" cy="914400"/>
          </a:xfrm>
        </p:grpSpPr>
        <p:pic>
          <p:nvPicPr>
            <p:cNvPr id="21" name="Graphic 20" descr="Home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149314" y="721518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Heart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149314" y="721518"/>
              <a:ext cx="337278" cy="337278"/>
            </a:xfrm>
            <a:prstGeom prst="rect">
              <a:avLst/>
            </a:prstGeom>
          </p:spPr>
        </p:pic>
      </p:grpSp>
      <p:sp>
        <p:nvSpPr>
          <p:cNvPr id="24" name="TextBox 23"/>
          <p:cNvSpPr txBox="1"/>
          <p:nvPr/>
        </p:nvSpPr>
        <p:spPr>
          <a:xfrm>
            <a:off x="13161588" y="4686300"/>
            <a:ext cx="200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Cloud service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2225676" y="0"/>
            <a:ext cx="0" cy="685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Graphic 25" descr="Cloud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3707628" y="721518"/>
            <a:ext cx="914400" cy="914400"/>
          </a:xfrm>
          <a:prstGeom prst="rect">
            <a:avLst/>
          </a:prstGeom>
        </p:spPr>
      </p:pic>
      <p:pic>
        <p:nvPicPr>
          <p:cNvPr id="27" name="Graphic 26" descr="Computer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161588" y="2428874"/>
            <a:ext cx="2000252" cy="200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95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281" y="2428874"/>
            <a:ext cx="2000250" cy="20002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38978" y="4686300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Smart Home Skill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354" y="2432497"/>
            <a:ext cx="1859361" cy="199662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322833" y="4686300"/>
            <a:ext cx="141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AWS Lambda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531" y="827020"/>
            <a:ext cx="1871823" cy="70339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3161588" y="4686300"/>
            <a:ext cx="200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Cloud service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12225676" y="0"/>
            <a:ext cx="0" cy="685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Graphic 21" descr="Cloud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707628" y="721518"/>
            <a:ext cx="914400" cy="914400"/>
          </a:xfrm>
          <a:prstGeom prst="rect">
            <a:avLst/>
          </a:prstGeom>
        </p:spPr>
      </p:pic>
      <p:pic>
        <p:nvPicPr>
          <p:cNvPr id="23" name="Graphic 22" descr="Computer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161588" y="2428874"/>
            <a:ext cx="2000252" cy="200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311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131" y="2428874"/>
            <a:ext cx="2000250" cy="20002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99828" y="4686300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Smart Home Skill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204" y="2432497"/>
            <a:ext cx="1859361" cy="199662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383683" y="4686300"/>
            <a:ext cx="141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AWS Lambda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894388" y="4686300"/>
            <a:ext cx="200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Cloud service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381" y="827020"/>
            <a:ext cx="1871823" cy="703396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7958476" y="0"/>
            <a:ext cx="0" cy="685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Graphic 19" descr="Cloud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440428" y="721518"/>
            <a:ext cx="914400" cy="914400"/>
          </a:xfrm>
          <a:prstGeom prst="rect">
            <a:avLst/>
          </a:prstGeom>
        </p:spPr>
      </p:pic>
      <p:pic>
        <p:nvPicPr>
          <p:cNvPr id="8" name="Graphic 7" descr="Computer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94388" y="2428874"/>
            <a:ext cx="2000252" cy="200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97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131" y="2428874"/>
            <a:ext cx="2000250" cy="20002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99828" y="4686300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Smart Home Skill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204" y="2432497"/>
            <a:ext cx="1859361" cy="199662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383683" y="4686300"/>
            <a:ext cx="141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AWS Lambda</a:t>
            </a:r>
          </a:p>
        </p:txBody>
      </p:sp>
      <p:pic>
        <p:nvPicPr>
          <p:cNvPr id="7" name="Graphic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388" y="2428874"/>
            <a:ext cx="2006480" cy="20064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894388" y="4686300"/>
            <a:ext cx="200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Azure </a:t>
            </a:r>
            <a:r>
              <a:rPr lang="en-US" dirty="0" err="1"/>
              <a:t>IoT</a:t>
            </a:r>
            <a:r>
              <a:rPr lang="en-US" dirty="0"/>
              <a:t> Hub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7958476" y="0"/>
            <a:ext cx="0" cy="685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381" y="827020"/>
            <a:ext cx="1871823" cy="7033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368" y="1068797"/>
            <a:ext cx="1874520" cy="21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77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2" r="586"/>
          <a:stretch/>
        </p:blipFill>
        <p:spPr>
          <a:xfrm>
            <a:off x="-1" y="1"/>
            <a:ext cx="12192001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65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60" y="2428874"/>
            <a:ext cx="2006480" cy="20064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92760" y="4686300"/>
            <a:ext cx="200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Azure </a:t>
            </a:r>
            <a:r>
              <a:rPr lang="en-US" dirty="0" err="1"/>
              <a:t>IoT</a:t>
            </a:r>
            <a:r>
              <a:rPr lang="en-US" dirty="0"/>
              <a:t> Hub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22569" y="2428874"/>
            <a:ext cx="2000250" cy="200025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6613872" y="4686300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Smart Home Skill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0496" y="2432497"/>
            <a:ext cx="1859361" cy="199662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2630017" y="4686300"/>
            <a:ext cx="141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AWS Lambda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-55224" y="0"/>
            <a:ext cx="0" cy="685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22319" y="827020"/>
            <a:ext cx="1871823" cy="70339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740" y="1068797"/>
            <a:ext cx="1874520" cy="21984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3184174" y="4686300"/>
            <a:ext cx="200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Sparkfun</a:t>
            </a:r>
            <a:r>
              <a:rPr lang="en-US" dirty="0"/>
              <a:t> ESP8266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8167" l="25667" r="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4174" y="2428874"/>
            <a:ext cx="2000252" cy="2000252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12247223" y="0"/>
            <a:ext cx="0" cy="685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13727100" y="721518"/>
            <a:ext cx="914400" cy="914400"/>
            <a:chOff x="2149314" y="721518"/>
            <a:chExt cx="914400" cy="914400"/>
          </a:xfrm>
        </p:grpSpPr>
        <p:pic>
          <p:nvPicPr>
            <p:cNvPr id="38" name="Graphic 37" descr="Home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149314" y="721518"/>
              <a:ext cx="914400" cy="914400"/>
            </a:xfrm>
            <a:prstGeom prst="rect">
              <a:avLst/>
            </a:prstGeom>
          </p:spPr>
        </p:pic>
        <p:pic>
          <p:nvPicPr>
            <p:cNvPr id="39" name="Graphic 38" descr="Heart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149314" y="721518"/>
              <a:ext cx="337278" cy="3372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9903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648" y="2428874"/>
            <a:ext cx="2006480" cy="20064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54648" y="4686300"/>
            <a:ext cx="200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Azure </a:t>
            </a:r>
            <a:r>
              <a:rPr lang="en-US" dirty="0" err="1"/>
              <a:t>IoT</a:t>
            </a:r>
            <a:r>
              <a:rPr lang="en-US" dirty="0"/>
              <a:t> Hub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32951" y="4686300"/>
            <a:ext cx="200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Sparkfun</a:t>
            </a:r>
            <a:r>
              <a:rPr lang="en-US" dirty="0"/>
              <a:t> ESP8266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167" l="25667" r="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951" y="2428874"/>
            <a:ext cx="2000252" cy="200025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628" y="1068797"/>
            <a:ext cx="1874520" cy="219842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7575877" y="721518"/>
            <a:ext cx="914400" cy="914400"/>
            <a:chOff x="2149314" y="721518"/>
            <a:chExt cx="914400" cy="914400"/>
          </a:xfrm>
        </p:grpSpPr>
        <p:pic>
          <p:nvPicPr>
            <p:cNvPr id="28" name="Graphic 27" descr="Home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49314" y="721518"/>
              <a:ext cx="914400" cy="914400"/>
            </a:xfrm>
            <a:prstGeom prst="rect">
              <a:avLst/>
            </a:prstGeom>
          </p:spPr>
        </p:pic>
        <p:pic>
          <p:nvPicPr>
            <p:cNvPr id="29" name="Graphic 28" descr="Heart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149314" y="721518"/>
              <a:ext cx="337278" cy="3372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933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660" y="2428874"/>
            <a:ext cx="2006480" cy="20064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97660" y="4686300"/>
            <a:ext cx="200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Azure </a:t>
            </a:r>
            <a:r>
              <a:rPr lang="en-US" dirty="0" err="1"/>
              <a:t>IoT</a:t>
            </a:r>
            <a:r>
              <a:rPr lang="en-US" dirty="0"/>
              <a:t> Hub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167" l="25667" r="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168" y="2428874"/>
            <a:ext cx="2000252" cy="200025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889940" y="4686300"/>
            <a:ext cx="200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Sparkfun</a:t>
            </a:r>
            <a:r>
              <a:rPr lang="en-US" dirty="0"/>
              <a:t> ESP8266</a:t>
            </a:r>
          </a:p>
        </p:txBody>
      </p:sp>
      <p:sp>
        <p:nvSpPr>
          <p:cNvPr id="10" name="Rectangle 9"/>
          <p:cNvSpPr/>
          <p:nvPr/>
        </p:nvSpPr>
        <p:spPr>
          <a:xfrm>
            <a:off x="-3538372" y="355600"/>
            <a:ext cx="1871823" cy="1536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3" r="14123"/>
          <a:stretch/>
        </p:blipFill>
        <p:spPr>
          <a:xfrm>
            <a:off x="5175963" y="2428874"/>
            <a:ext cx="1842154" cy="200025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093800" y="4686300"/>
            <a:ext cx="200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Bridge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640" y="1068797"/>
            <a:ext cx="1874520" cy="219842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4243165" y="0"/>
            <a:ext cx="0" cy="685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7499677" y="721518"/>
            <a:ext cx="914400" cy="914400"/>
            <a:chOff x="2149314" y="721518"/>
            <a:chExt cx="914400" cy="914400"/>
          </a:xfrm>
        </p:grpSpPr>
        <p:pic>
          <p:nvPicPr>
            <p:cNvPr id="22" name="Graphic 21" descr="Home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149314" y="721518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Heart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149314" y="721518"/>
              <a:ext cx="337278" cy="337278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280" y="6858000"/>
            <a:ext cx="1789660" cy="248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78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660" y="2428874"/>
            <a:ext cx="2006480" cy="20064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97660" y="4686300"/>
            <a:ext cx="200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Azure </a:t>
            </a:r>
            <a:r>
              <a:rPr lang="en-US" dirty="0" err="1"/>
              <a:t>IoT</a:t>
            </a:r>
            <a:r>
              <a:rPr lang="en-US" dirty="0"/>
              <a:t> Hub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167" l="25667" r="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168" y="2428874"/>
            <a:ext cx="2000252" cy="200025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889940" y="4686300"/>
            <a:ext cx="200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Sparkfun</a:t>
            </a:r>
            <a:r>
              <a:rPr lang="en-US" dirty="0"/>
              <a:t> ESP8266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3" r="14123"/>
          <a:stretch/>
        </p:blipFill>
        <p:spPr>
          <a:xfrm>
            <a:off x="5175963" y="2428874"/>
            <a:ext cx="1842154" cy="200025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093800" y="4686300"/>
            <a:ext cx="200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Bridge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640" y="1068797"/>
            <a:ext cx="1874520" cy="219842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4243165" y="0"/>
            <a:ext cx="0" cy="685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7499677" y="721518"/>
            <a:ext cx="914400" cy="914400"/>
            <a:chOff x="2149314" y="721518"/>
            <a:chExt cx="914400" cy="914400"/>
          </a:xfrm>
        </p:grpSpPr>
        <p:pic>
          <p:nvPicPr>
            <p:cNvPr id="18" name="Graphic 17" descr="Home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149314" y="721518"/>
              <a:ext cx="914400" cy="914400"/>
            </a:xfrm>
            <a:prstGeom prst="rect">
              <a:avLst/>
            </a:prstGeom>
          </p:spPr>
        </p:pic>
        <p:pic>
          <p:nvPicPr>
            <p:cNvPr id="19" name="Graphic 18" descr="Heart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149314" y="721518"/>
              <a:ext cx="337278" cy="337278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280" y="4375235"/>
            <a:ext cx="1789660" cy="248276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12539" y="2428874"/>
            <a:ext cx="2000250" cy="200025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-6603842" y="4686300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Smart Home Skill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40466" y="2432497"/>
            <a:ext cx="1859361" cy="199662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-2619987" y="4686300"/>
            <a:ext cx="141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AWS Lambda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-45194" y="0"/>
            <a:ext cx="0" cy="685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48326" y="827020"/>
            <a:ext cx="1871823" cy="70339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80730" y="2357437"/>
            <a:ext cx="1685925" cy="2143125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-10426597" y="4686300"/>
            <a:ext cx="1977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Alexa Voice Service</a:t>
            </a:r>
          </a:p>
        </p:txBody>
      </p:sp>
      <p:pic>
        <p:nvPicPr>
          <p:cNvPr id="47" name="Content Placeholder 16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5" r="21335"/>
          <a:stretch/>
        </p:blipFill>
        <p:spPr>
          <a:xfrm>
            <a:off x="-13701953" y="2635249"/>
            <a:ext cx="1549400" cy="1587499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-13847440" y="4686300"/>
            <a:ext cx="1840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Amazon Echo Dot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-11190367" y="0"/>
            <a:ext cx="0" cy="685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-13384453" y="721518"/>
            <a:ext cx="914400" cy="914400"/>
            <a:chOff x="2149314" y="721518"/>
            <a:chExt cx="914400" cy="914400"/>
          </a:xfrm>
        </p:grpSpPr>
        <p:pic>
          <p:nvPicPr>
            <p:cNvPr id="52" name="Graphic 51" descr="Home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149314" y="721518"/>
              <a:ext cx="914400" cy="914400"/>
            </a:xfrm>
            <a:prstGeom prst="rect">
              <a:avLst/>
            </a:prstGeom>
          </p:spPr>
        </p:pic>
        <p:pic>
          <p:nvPicPr>
            <p:cNvPr id="53" name="Graphic 52" descr="Heart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149314" y="721518"/>
              <a:ext cx="337278" cy="337278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7544570" y="3798113"/>
            <a:ext cx="901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9AA1AD"/>
                </a:solidFill>
              </a:rPr>
              <a:t>Firmata</a:t>
            </a:r>
            <a:endParaRPr lang="en-US" dirty="0">
              <a:solidFill>
                <a:srgbClr val="9AA1AD"/>
              </a:solidFill>
            </a:endParaRPr>
          </a:p>
          <a:p>
            <a:pPr algn="ctr"/>
            <a:r>
              <a:rPr lang="en-US" dirty="0">
                <a:solidFill>
                  <a:srgbClr val="9AA1AD"/>
                </a:solidFill>
              </a:rPr>
              <a:t>over</a:t>
            </a:r>
          </a:p>
          <a:p>
            <a:pPr algn="ctr"/>
            <a:r>
              <a:rPr lang="en-US" dirty="0">
                <a:solidFill>
                  <a:srgbClr val="9AA1AD"/>
                </a:solidFill>
              </a:rPr>
              <a:t>TCP/IP</a:t>
            </a:r>
          </a:p>
        </p:txBody>
      </p:sp>
    </p:spTree>
    <p:extLst>
      <p:ext uri="{BB962C8B-B14F-4D97-AF65-F5344CB8AC3E}">
        <p14:creationId xmlns:p14="http://schemas.microsoft.com/office/powerpoint/2010/main" val="1871592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282" y="2947225"/>
            <a:ext cx="960120" cy="9601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167" l="25667" r="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158" r="24254"/>
          <a:stretch/>
        </p:blipFill>
        <p:spPr>
          <a:xfrm>
            <a:off x="10405568" y="2947225"/>
            <a:ext cx="495300" cy="9601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3" r="14123"/>
          <a:stretch/>
        </p:blipFill>
        <p:spPr>
          <a:xfrm>
            <a:off x="8888369" y="2947225"/>
            <a:ext cx="884233" cy="9601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116" y="2950462"/>
            <a:ext cx="960120" cy="96012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203" y="2947225"/>
            <a:ext cx="894112" cy="96012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535" y="2892361"/>
            <a:ext cx="841614" cy="1069848"/>
          </a:xfrm>
          <a:prstGeom prst="rect">
            <a:avLst/>
          </a:prstGeom>
        </p:spPr>
      </p:pic>
      <p:pic>
        <p:nvPicPr>
          <p:cNvPr id="47" name="Content Placeholder 1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5" r="21335"/>
          <a:stretch/>
        </p:blipFill>
        <p:spPr>
          <a:xfrm>
            <a:off x="1291132" y="3029521"/>
            <a:ext cx="776436" cy="7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12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838" y="1124712"/>
            <a:ext cx="935614" cy="109728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9658124" y="950117"/>
            <a:ext cx="457200" cy="457200"/>
            <a:chOff x="2149314" y="721518"/>
            <a:chExt cx="914400" cy="914400"/>
          </a:xfrm>
        </p:grpSpPr>
        <p:pic>
          <p:nvPicPr>
            <p:cNvPr id="12" name="Graphic 11" descr="Home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49314" y="721518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Heart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49314" y="721518"/>
              <a:ext cx="337278" cy="337278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832" y="1003474"/>
            <a:ext cx="932688" cy="350487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450750" y="947734"/>
            <a:ext cx="457200" cy="457200"/>
            <a:chOff x="2149314" y="721518"/>
            <a:chExt cx="914400" cy="914400"/>
          </a:xfrm>
        </p:grpSpPr>
        <p:pic>
          <p:nvPicPr>
            <p:cNvPr id="17" name="Graphic 16" descr="Home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49314" y="721518"/>
              <a:ext cx="914400" cy="914400"/>
            </a:xfrm>
            <a:prstGeom prst="rect">
              <a:avLst/>
            </a:prstGeom>
          </p:spPr>
        </p:pic>
        <p:pic>
          <p:nvPicPr>
            <p:cNvPr id="18" name="Graphic 17" descr="Heart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49314" y="721518"/>
              <a:ext cx="337278" cy="337278"/>
            </a:xfrm>
            <a:prstGeom prst="rect">
              <a:avLst/>
            </a:prstGeom>
          </p:spPr>
        </p:pic>
      </p:grpSp>
      <p:cxnSp>
        <p:nvCxnSpPr>
          <p:cNvPr id="19" name="Straight Connector 18"/>
          <p:cNvCxnSpPr/>
          <p:nvPr/>
        </p:nvCxnSpPr>
        <p:spPr>
          <a:xfrm>
            <a:off x="8586565" y="0"/>
            <a:ext cx="0" cy="685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372479" y="0"/>
            <a:ext cx="0" cy="685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972725" y="0"/>
            <a:ext cx="0" cy="6858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Graphic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282" y="2947225"/>
            <a:ext cx="960120" cy="96012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8167" l="25667" r="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158" r="24254"/>
          <a:stretch/>
        </p:blipFill>
        <p:spPr>
          <a:xfrm>
            <a:off x="10405568" y="2947225"/>
            <a:ext cx="495300" cy="9601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3" r="14123"/>
          <a:stretch/>
        </p:blipFill>
        <p:spPr>
          <a:xfrm>
            <a:off x="8888369" y="2947225"/>
            <a:ext cx="884233" cy="9601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116" y="2950462"/>
            <a:ext cx="960120" cy="9601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203" y="2947225"/>
            <a:ext cx="894112" cy="96012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535" y="2892361"/>
            <a:ext cx="841614" cy="1069848"/>
          </a:xfrm>
          <a:prstGeom prst="rect">
            <a:avLst/>
          </a:prstGeom>
        </p:spPr>
      </p:pic>
      <p:pic>
        <p:nvPicPr>
          <p:cNvPr id="30" name="Content Placeholder 16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5" r="21335"/>
          <a:stretch/>
        </p:blipFill>
        <p:spPr>
          <a:xfrm>
            <a:off x="1291132" y="3029521"/>
            <a:ext cx="776436" cy="7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17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568" y="2947225"/>
            <a:ext cx="960120" cy="96012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167" l="25667" r="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158" r="24254"/>
          <a:stretch/>
        </p:blipFill>
        <p:spPr>
          <a:xfrm>
            <a:off x="10405568" y="2947225"/>
            <a:ext cx="495300" cy="9601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3" r="14123"/>
          <a:stretch/>
        </p:blipFill>
        <p:spPr>
          <a:xfrm>
            <a:off x="7396012" y="2947225"/>
            <a:ext cx="884233" cy="9601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132" y="2947225"/>
            <a:ext cx="894112" cy="96012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298" y="6946984"/>
            <a:ext cx="1789660" cy="248276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313" y="7496217"/>
            <a:ext cx="1343780" cy="914400"/>
          </a:xfrm>
          <a:prstGeom prst="rect">
            <a:avLst/>
          </a:prstGeom>
        </p:spPr>
      </p:pic>
      <p:pic>
        <p:nvPicPr>
          <p:cNvPr id="32" name="Picture 2" descr="Machine generated alternative text:&#10;JS 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988" y="749621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Machine generated alternative text:&#10;JS 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428" y="749621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857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568" y="2947225"/>
            <a:ext cx="960120" cy="96012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167" l="25667" r="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158" r="24254"/>
          <a:stretch/>
        </p:blipFill>
        <p:spPr>
          <a:xfrm>
            <a:off x="10405568" y="2947225"/>
            <a:ext cx="495300" cy="9601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3" r="14123"/>
          <a:stretch/>
        </p:blipFill>
        <p:spPr>
          <a:xfrm>
            <a:off x="7396012" y="2947225"/>
            <a:ext cx="884233" cy="9601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132" y="2947225"/>
            <a:ext cx="894112" cy="9601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298" y="4864184"/>
            <a:ext cx="1789660" cy="24827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313" y="5413417"/>
            <a:ext cx="1343780" cy="914400"/>
          </a:xfrm>
          <a:prstGeom prst="rect">
            <a:avLst/>
          </a:prstGeom>
        </p:spPr>
      </p:pic>
      <p:pic>
        <p:nvPicPr>
          <p:cNvPr id="1026" name="Picture 2" descr="Machine generated alternative text:&#10;JS 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988" y="541341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achine generated alternative text:&#10;JS 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428" y="541341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694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Connectivity</a:t>
            </a:r>
          </a:p>
        </p:txBody>
      </p:sp>
    </p:spTree>
    <p:extLst>
      <p:ext uri="{BB962C8B-B14F-4D97-AF65-F5344CB8AC3E}">
        <p14:creationId xmlns:p14="http://schemas.microsoft.com/office/powerpoint/2010/main" val="116072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149314" y="2927349"/>
            <a:ext cx="2515705" cy="914400"/>
            <a:chOff x="2149314" y="527049"/>
            <a:chExt cx="2515705" cy="9144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9314" y="527049"/>
              <a:ext cx="914400" cy="9144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162300" y="799583"/>
              <a:ext cx="1502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alpha val="0"/>
                    </a:schemeClr>
                  </a:solidFill>
                </a:rPr>
                <a:t>Alexa Skills Kit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8" t="12950" r="15206" b="16962"/>
          <a:stretch/>
        </p:blipFill>
        <p:spPr>
          <a:xfrm>
            <a:off x="8532710" y="2514599"/>
            <a:ext cx="1816486" cy="18288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246850" y="3054349"/>
            <a:ext cx="2893107" cy="914400"/>
            <a:chOff x="2246850" y="1720849"/>
            <a:chExt cx="2893107" cy="9144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6850" y="1720849"/>
              <a:ext cx="719328" cy="914400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3162300" y="1866383"/>
              <a:ext cx="1977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alpha val="0"/>
                    </a:schemeClr>
                  </a:solidFill>
                </a:rPr>
                <a:t>Alexa Voice Service</a:t>
              </a:r>
            </a:p>
          </p:txBody>
        </p:sp>
      </p:grpSp>
      <p:pic>
        <p:nvPicPr>
          <p:cNvPr id="3" name="Content Placeholder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5" r="21335"/>
          <a:stretch/>
        </p:blipFill>
        <p:spPr>
          <a:xfrm>
            <a:off x="1831814" y="2635249"/>
            <a:ext cx="1549400" cy="158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886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8" t="12950" r="15206" b="16962"/>
          <a:stretch/>
        </p:blipFill>
        <p:spPr>
          <a:xfrm>
            <a:off x="1831815" y="2514599"/>
            <a:ext cx="1816486" cy="1828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4" t="7686" r="25294" b="7465"/>
          <a:stretch/>
        </p:blipFill>
        <p:spPr>
          <a:xfrm>
            <a:off x="4716840" y="2514599"/>
            <a:ext cx="1197033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153" y="2514599"/>
            <a:ext cx="1206043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9" r="19918"/>
          <a:stretch/>
        </p:blipFill>
        <p:spPr>
          <a:xfrm>
            <a:off x="6982412" y="2514599"/>
            <a:ext cx="1092201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14301" y="4530705"/>
            <a:ext cx="851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WEMO</a:t>
            </a:r>
          </a:p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Switch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60594" y="4530705"/>
            <a:ext cx="1309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WEMO</a:t>
            </a:r>
          </a:p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Light Switch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14178" y="4530705"/>
            <a:ext cx="1228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Philips Hue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440160" y="4530705"/>
            <a:ext cx="612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Kasa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99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149314" y="527049"/>
            <a:ext cx="2515705" cy="914400"/>
            <a:chOff x="2149314" y="527049"/>
            <a:chExt cx="2515705" cy="9144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9314" y="527049"/>
              <a:ext cx="914400" cy="9144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162300" y="799583"/>
              <a:ext cx="1502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Alexa Skills Kit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8" t="12950" r="15206" b="16962"/>
          <a:stretch/>
        </p:blipFill>
        <p:spPr>
          <a:xfrm>
            <a:off x="8532710" y="2514599"/>
            <a:ext cx="1816486" cy="18288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246850" y="1720849"/>
            <a:ext cx="2893107" cy="914400"/>
            <a:chOff x="2246850" y="1720849"/>
            <a:chExt cx="2893107" cy="9144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6850" y="1720849"/>
              <a:ext cx="719328" cy="914400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3162300" y="1866383"/>
              <a:ext cx="1977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Alexa Voice Service</a:t>
              </a:r>
            </a:p>
          </p:txBody>
        </p:sp>
      </p:grpSp>
      <p:pic>
        <p:nvPicPr>
          <p:cNvPr id="3" name="Content Placeholder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5" r="21335"/>
          <a:stretch/>
        </p:blipFill>
        <p:spPr>
          <a:xfrm>
            <a:off x="1831814" y="2635249"/>
            <a:ext cx="1549400" cy="158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433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149314" y="2927349"/>
            <a:ext cx="2515705" cy="914400"/>
            <a:chOff x="2149314" y="527049"/>
            <a:chExt cx="2515705" cy="9144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9314" y="527049"/>
              <a:ext cx="914400" cy="9144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162300" y="799583"/>
              <a:ext cx="1502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alpha val="0"/>
                    </a:schemeClr>
                  </a:solidFill>
                </a:rPr>
                <a:t>Alexa Skills Kit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8" t="12950" r="15206" b="16962"/>
          <a:stretch/>
        </p:blipFill>
        <p:spPr>
          <a:xfrm>
            <a:off x="8532710" y="2514599"/>
            <a:ext cx="1816486" cy="18288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246850" y="3054349"/>
            <a:ext cx="2893107" cy="914400"/>
            <a:chOff x="2246850" y="1720849"/>
            <a:chExt cx="2893107" cy="9144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6850" y="1720849"/>
              <a:ext cx="719328" cy="914400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3162300" y="1866383"/>
              <a:ext cx="1977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alpha val="0"/>
                    </a:schemeClr>
                  </a:solidFill>
                </a:rPr>
                <a:t>Alexa Voice Service</a:t>
              </a:r>
            </a:p>
          </p:txBody>
        </p:sp>
      </p:grpSp>
      <p:pic>
        <p:nvPicPr>
          <p:cNvPr id="3" name="Content Placeholder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5" r="21335"/>
          <a:stretch/>
        </p:blipFill>
        <p:spPr>
          <a:xfrm>
            <a:off x="1831814" y="2635249"/>
            <a:ext cx="1549400" cy="158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92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5" r="21335"/>
          <a:stretch/>
        </p:blipFill>
        <p:spPr>
          <a:xfrm>
            <a:off x="1831814" y="2635249"/>
            <a:ext cx="1549400" cy="15874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8" t="12950" r="15206" b="16962"/>
          <a:stretch/>
        </p:blipFill>
        <p:spPr>
          <a:xfrm>
            <a:off x="8532710" y="2514598"/>
            <a:ext cx="1816486" cy="1828800"/>
          </a:xfrm>
          <a:prstGeom prst="rect">
            <a:avLst/>
          </a:prstGeom>
        </p:spPr>
      </p:pic>
      <p:cxnSp>
        <p:nvCxnSpPr>
          <p:cNvPr id="6" name="Straight Connector 5"/>
          <p:cNvCxnSpPr>
            <a:cxnSpLocks/>
            <a:stCxn id="3" idx="3"/>
            <a:endCxn id="17" idx="1"/>
          </p:cNvCxnSpPr>
          <p:nvPr/>
        </p:nvCxnSpPr>
        <p:spPr>
          <a:xfrm flipV="1">
            <a:off x="3381214" y="3428998"/>
            <a:ext cx="1966663" cy="1"/>
          </a:xfrm>
          <a:prstGeom prst="line">
            <a:avLst/>
          </a:prstGeom>
          <a:ln w="38100">
            <a:solidFill>
              <a:srgbClr val="9AA1A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Key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592343" y="-126340"/>
            <a:ext cx="914400" cy="914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701484" y="622298"/>
            <a:ext cx="1132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OAuth 2.0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2343" y="1283068"/>
            <a:ext cx="914400" cy="914400"/>
          </a:xfrm>
          <a:prstGeom prst="rect">
            <a:avLst/>
          </a:prstGeom>
        </p:spPr>
      </p:pic>
      <p:pic>
        <p:nvPicPr>
          <p:cNvPr id="13" name="Graphic 12" descr="Earth Globe America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592343" y="2635249"/>
            <a:ext cx="914400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3" t="12963" r="12963" b="12963"/>
          <a:stretch/>
        </p:blipFill>
        <p:spPr>
          <a:xfrm>
            <a:off x="5347877" y="2819914"/>
            <a:ext cx="1218168" cy="12181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8" t="12950" r="15206" b="16962"/>
          <a:stretch/>
        </p:blipFill>
        <p:spPr>
          <a:xfrm>
            <a:off x="8532710" y="2514598"/>
            <a:ext cx="1816486" cy="1828800"/>
          </a:xfrm>
          <a:prstGeom prst="rect">
            <a:avLst/>
          </a:prstGeom>
        </p:spPr>
      </p:pic>
      <p:cxnSp>
        <p:nvCxnSpPr>
          <p:cNvPr id="15" name="Straight Connector 14"/>
          <p:cNvCxnSpPr>
            <a:cxnSpLocks/>
            <a:stCxn id="17" idx="3"/>
            <a:endCxn id="4" idx="1"/>
          </p:cNvCxnSpPr>
          <p:nvPr/>
        </p:nvCxnSpPr>
        <p:spPr>
          <a:xfrm>
            <a:off x="6566045" y="3428998"/>
            <a:ext cx="1966665" cy="0"/>
          </a:xfrm>
          <a:prstGeom prst="line">
            <a:avLst/>
          </a:prstGeom>
          <a:ln w="38100">
            <a:solidFill>
              <a:srgbClr val="9AA1A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  <a:stCxn id="17" idx="3"/>
            <a:endCxn id="14" idx="1"/>
          </p:cNvCxnSpPr>
          <p:nvPr/>
        </p:nvCxnSpPr>
        <p:spPr>
          <a:xfrm>
            <a:off x="6566045" y="3428998"/>
            <a:ext cx="1966665" cy="0"/>
          </a:xfrm>
          <a:prstGeom prst="line">
            <a:avLst/>
          </a:prstGeom>
          <a:ln w="38100">
            <a:solidFill>
              <a:srgbClr val="9AA1A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36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5" r="21335"/>
          <a:stretch/>
        </p:blipFill>
        <p:spPr>
          <a:xfrm>
            <a:off x="1831814" y="2635249"/>
            <a:ext cx="1549400" cy="15874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8" t="12950" r="15206" b="16962"/>
          <a:stretch/>
        </p:blipFill>
        <p:spPr>
          <a:xfrm>
            <a:off x="8532710" y="4038082"/>
            <a:ext cx="1816486" cy="1828800"/>
          </a:xfrm>
          <a:prstGeom prst="rect">
            <a:avLst/>
          </a:prstGeom>
        </p:spPr>
      </p:pic>
      <p:cxnSp>
        <p:nvCxnSpPr>
          <p:cNvPr id="6" name="Straight Connector 5"/>
          <p:cNvCxnSpPr>
            <a:cxnSpLocks/>
            <a:stCxn id="3" idx="3"/>
            <a:endCxn id="17" idx="1"/>
          </p:cNvCxnSpPr>
          <p:nvPr/>
        </p:nvCxnSpPr>
        <p:spPr>
          <a:xfrm flipV="1">
            <a:off x="3381214" y="3428998"/>
            <a:ext cx="1966663" cy="1"/>
          </a:xfrm>
          <a:prstGeom prst="line">
            <a:avLst/>
          </a:prstGeom>
          <a:ln w="38100">
            <a:solidFill>
              <a:srgbClr val="9AA1A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Key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592343" y="-126340"/>
            <a:ext cx="914400" cy="914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701484" y="622298"/>
            <a:ext cx="1132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OAuth 2.0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2343" y="1283068"/>
            <a:ext cx="914400" cy="914400"/>
          </a:xfrm>
          <a:prstGeom prst="rect">
            <a:avLst/>
          </a:prstGeom>
        </p:spPr>
      </p:pic>
      <p:pic>
        <p:nvPicPr>
          <p:cNvPr id="13" name="Graphic 12" descr="Earth Globe America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592343" y="2635249"/>
            <a:ext cx="914400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3" t="12963" r="12963" b="12963"/>
          <a:stretch/>
        </p:blipFill>
        <p:spPr>
          <a:xfrm>
            <a:off x="5347877" y="2819914"/>
            <a:ext cx="1218168" cy="12181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8" t="12950" r="15206" b="16962"/>
          <a:stretch/>
        </p:blipFill>
        <p:spPr>
          <a:xfrm>
            <a:off x="8532710" y="990341"/>
            <a:ext cx="1816486" cy="1828800"/>
          </a:xfrm>
          <a:prstGeom prst="rect">
            <a:avLst/>
          </a:prstGeom>
        </p:spPr>
      </p:pic>
      <p:cxnSp>
        <p:nvCxnSpPr>
          <p:cNvPr id="15" name="Straight Connector 14"/>
          <p:cNvCxnSpPr>
            <a:cxnSpLocks/>
            <a:stCxn id="17" idx="3"/>
            <a:endCxn id="4" idx="1"/>
          </p:cNvCxnSpPr>
          <p:nvPr/>
        </p:nvCxnSpPr>
        <p:spPr>
          <a:xfrm>
            <a:off x="6566045" y="3428998"/>
            <a:ext cx="1966665" cy="1523484"/>
          </a:xfrm>
          <a:prstGeom prst="line">
            <a:avLst/>
          </a:prstGeom>
          <a:ln w="38100">
            <a:solidFill>
              <a:srgbClr val="9AA1A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  <a:stCxn id="17" idx="3"/>
            <a:endCxn id="14" idx="1"/>
          </p:cNvCxnSpPr>
          <p:nvPr/>
        </p:nvCxnSpPr>
        <p:spPr>
          <a:xfrm flipV="1">
            <a:off x="6566045" y="1904741"/>
            <a:ext cx="1966665" cy="1524257"/>
          </a:xfrm>
          <a:prstGeom prst="line">
            <a:avLst/>
          </a:prstGeom>
          <a:ln w="38100">
            <a:solidFill>
              <a:srgbClr val="9AA1A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370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5" r="21335"/>
          <a:stretch/>
        </p:blipFill>
        <p:spPr>
          <a:xfrm>
            <a:off x="1831814" y="2635249"/>
            <a:ext cx="1549400" cy="15874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8" t="12950" r="15206" b="16962"/>
          <a:stretch/>
        </p:blipFill>
        <p:spPr>
          <a:xfrm>
            <a:off x="8532710" y="4038082"/>
            <a:ext cx="1816486" cy="1828800"/>
          </a:xfrm>
          <a:prstGeom prst="rect">
            <a:avLst/>
          </a:prstGeom>
        </p:spPr>
      </p:pic>
      <p:cxnSp>
        <p:nvCxnSpPr>
          <p:cNvPr id="6" name="Straight Connector 5"/>
          <p:cNvCxnSpPr>
            <a:cxnSpLocks/>
            <a:stCxn id="3" idx="3"/>
            <a:endCxn id="17" idx="1"/>
          </p:cNvCxnSpPr>
          <p:nvPr/>
        </p:nvCxnSpPr>
        <p:spPr>
          <a:xfrm flipV="1">
            <a:off x="3381214" y="3428998"/>
            <a:ext cx="1966663" cy="1"/>
          </a:xfrm>
          <a:prstGeom prst="line">
            <a:avLst/>
          </a:prstGeom>
          <a:ln w="38100">
            <a:solidFill>
              <a:srgbClr val="9AA1A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-1701484" y="622298"/>
            <a:ext cx="1132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OAuth 2.0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2343" y="1283068"/>
            <a:ext cx="914400" cy="914400"/>
          </a:xfrm>
          <a:prstGeom prst="rect">
            <a:avLst/>
          </a:prstGeom>
        </p:spPr>
      </p:pic>
      <p:pic>
        <p:nvPicPr>
          <p:cNvPr id="13" name="Graphic 12" descr="Earth Globe America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592343" y="2635249"/>
            <a:ext cx="914400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3" t="12963" r="12963" b="12963"/>
          <a:stretch/>
        </p:blipFill>
        <p:spPr>
          <a:xfrm>
            <a:off x="5347877" y="2819914"/>
            <a:ext cx="1218168" cy="12181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8" t="12950" r="15206" b="16962"/>
          <a:stretch/>
        </p:blipFill>
        <p:spPr>
          <a:xfrm>
            <a:off x="8532710" y="990341"/>
            <a:ext cx="1816486" cy="1828800"/>
          </a:xfrm>
          <a:prstGeom prst="rect">
            <a:avLst/>
          </a:prstGeom>
        </p:spPr>
      </p:pic>
      <p:cxnSp>
        <p:nvCxnSpPr>
          <p:cNvPr id="15" name="Straight Connector 14"/>
          <p:cNvCxnSpPr>
            <a:cxnSpLocks/>
            <a:stCxn id="17" idx="3"/>
            <a:endCxn id="4" idx="1"/>
          </p:cNvCxnSpPr>
          <p:nvPr/>
        </p:nvCxnSpPr>
        <p:spPr>
          <a:xfrm>
            <a:off x="6566045" y="3428998"/>
            <a:ext cx="1966665" cy="1523484"/>
          </a:xfrm>
          <a:prstGeom prst="line">
            <a:avLst/>
          </a:prstGeom>
          <a:ln w="38100">
            <a:solidFill>
              <a:srgbClr val="9AA1A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  <a:stCxn id="17" idx="3"/>
            <a:endCxn id="14" idx="1"/>
          </p:cNvCxnSpPr>
          <p:nvPr/>
        </p:nvCxnSpPr>
        <p:spPr>
          <a:xfrm flipV="1">
            <a:off x="6566045" y="1904741"/>
            <a:ext cx="1966665" cy="1524257"/>
          </a:xfrm>
          <a:prstGeom prst="line">
            <a:avLst/>
          </a:prstGeom>
          <a:ln w="38100">
            <a:solidFill>
              <a:srgbClr val="9AA1A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381214" y="3657082"/>
            <a:ext cx="196666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</p:cNvCxnSpPr>
          <p:nvPr/>
        </p:nvCxnSpPr>
        <p:spPr>
          <a:xfrm rot="19320000" flipH="1" flipV="1">
            <a:off x="6304357" y="2459323"/>
            <a:ext cx="246888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19320000">
            <a:off x="6511164" y="2080497"/>
            <a:ext cx="182280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Point of presence</a:t>
            </a:r>
          </a:p>
        </p:txBody>
      </p:sp>
      <p:cxnSp>
        <p:nvCxnSpPr>
          <p:cNvPr id="21" name="Straight Arrow Connector 20"/>
          <p:cNvCxnSpPr>
            <a:cxnSpLocks/>
          </p:cNvCxnSpPr>
          <p:nvPr/>
        </p:nvCxnSpPr>
        <p:spPr>
          <a:xfrm rot="2280000" flipH="1" flipV="1">
            <a:off x="6304356" y="4417079"/>
            <a:ext cx="246888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2280000">
            <a:off x="6507691" y="4425214"/>
            <a:ext cx="182280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Point of presence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616203" y="3714916"/>
            <a:ext cx="149669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Discovery and</a:t>
            </a:r>
          </a:p>
          <a:p>
            <a:pPr algn="ctr"/>
            <a:r>
              <a:rPr lang="en-US" dirty="0"/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177504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Add skill to your Alexa</a:t>
            </a:r>
          </a:p>
        </p:txBody>
      </p:sp>
    </p:spTree>
    <p:extLst>
      <p:ext uri="{BB962C8B-B14F-4D97-AF65-F5344CB8AC3E}">
        <p14:creationId xmlns:p14="http://schemas.microsoft.com/office/powerpoint/2010/main" val="216815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5" r="21335"/>
          <a:stretch/>
        </p:blipFill>
        <p:spPr>
          <a:xfrm>
            <a:off x="1831814" y="2635249"/>
            <a:ext cx="1549400" cy="15874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8" t="12950" r="15206" b="16962"/>
          <a:stretch/>
        </p:blipFill>
        <p:spPr>
          <a:xfrm>
            <a:off x="8532710" y="4038082"/>
            <a:ext cx="1816486" cy="1828800"/>
          </a:xfrm>
          <a:prstGeom prst="rect">
            <a:avLst/>
          </a:prstGeom>
        </p:spPr>
      </p:pic>
      <p:cxnSp>
        <p:nvCxnSpPr>
          <p:cNvPr id="6" name="Straight Connector 5"/>
          <p:cNvCxnSpPr>
            <a:cxnSpLocks/>
            <a:stCxn id="3" idx="3"/>
            <a:endCxn id="17" idx="1"/>
          </p:cNvCxnSpPr>
          <p:nvPr/>
        </p:nvCxnSpPr>
        <p:spPr>
          <a:xfrm flipV="1">
            <a:off x="3381214" y="3428998"/>
            <a:ext cx="1966663" cy="1"/>
          </a:xfrm>
          <a:prstGeom prst="line">
            <a:avLst/>
          </a:prstGeom>
          <a:ln w="38100">
            <a:solidFill>
              <a:srgbClr val="9AA1A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Key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592343" y="-126340"/>
            <a:ext cx="914400" cy="914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701484" y="622298"/>
            <a:ext cx="1132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OAuth 2.0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2343" y="1283068"/>
            <a:ext cx="914400" cy="914400"/>
          </a:xfrm>
          <a:prstGeom prst="rect">
            <a:avLst/>
          </a:prstGeom>
        </p:spPr>
      </p:pic>
      <p:pic>
        <p:nvPicPr>
          <p:cNvPr id="13" name="Graphic 12" descr="Earth Globe America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592343" y="2635249"/>
            <a:ext cx="914400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3" t="12963" r="12963" b="12963"/>
          <a:stretch/>
        </p:blipFill>
        <p:spPr>
          <a:xfrm>
            <a:off x="5347877" y="2819914"/>
            <a:ext cx="1218168" cy="12181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8" t="12950" r="15206" b="16962"/>
          <a:stretch/>
        </p:blipFill>
        <p:spPr>
          <a:xfrm>
            <a:off x="8532710" y="990341"/>
            <a:ext cx="1816486" cy="1828800"/>
          </a:xfrm>
          <a:prstGeom prst="rect">
            <a:avLst/>
          </a:prstGeom>
        </p:spPr>
      </p:pic>
      <p:cxnSp>
        <p:nvCxnSpPr>
          <p:cNvPr id="15" name="Straight Connector 14"/>
          <p:cNvCxnSpPr>
            <a:cxnSpLocks/>
            <a:stCxn id="17" idx="3"/>
            <a:endCxn id="4" idx="1"/>
          </p:cNvCxnSpPr>
          <p:nvPr/>
        </p:nvCxnSpPr>
        <p:spPr>
          <a:xfrm>
            <a:off x="6566045" y="3428998"/>
            <a:ext cx="1966665" cy="1523484"/>
          </a:xfrm>
          <a:prstGeom prst="line">
            <a:avLst/>
          </a:prstGeom>
          <a:ln w="38100">
            <a:solidFill>
              <a:srgbClr val="9AA1A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  <a:stCxn id="17" idx="3"/>
            <a:endCxn id="14" idx="1"/>
          </p:cNvCxnSpPr>
          <p:nvPr/>
        </p:nvCxnSpPr>
        <p:spPr>
          <a:xfrm flipV="1">
            <a:off x="6566045" y="1904741"/>
            <a:ext cx="1966665" cy="1524257"/>
          </a:xfrm>
          <a:prstGeom prst="line">
            <a:avLst/>
          </a:prstGeom>
          <a:ln w="38100">
            <a:solidFill>
              <a:srgbClr val="9AA1A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43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5" r="21335"/>
          <a:stretch/>
        </p:blipFill>
        <p:spPr>
          <a:xfrm>
            <a:off x="1831814" y="2635249"/>
            <a:ext cx="1549400" cy="15874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8" t="12950" r="15206" b="16962"/>
          <a:stretch/>
        </p:blipFill>
        <p:spPr>
          <a:xfrm>
            <a:off x="8532710" y="4038082"/>
            <a:ext cx="1816486" cy="1828800"/>
          </a:xfrm>
          <a:prstGeom prst="rect">
            <a:avLst/>
          </a:prstGeom>
        </p:spPr>
      </p:pic>
      <p:cxnSp>
        <p:nvCxnSpPr>
          <p:cNvPr id="6" name="Straight Connector 5"/>
          <p:cNvCxnSpPr>
            <a:cxnSpLocks/>
            <a:stCxn id="3" idx="3"/>
            <a:endCxn id="17" idx="1"/>
          </p:cNvCxnSpPr>
          <p:nvPr/>
        </p:nvCxnSpPr>
        <p:spPr>
          <a:xfrm flipV="1">
            <a:off x="3381214" y="3428998"/>
            <a:ext cx="1966663" cy="1"/>
          </a:xfrm>
          <a:prstGeom prst="line">
            <a:avLst/>
          </a:prstGeom>
          <a:ln w="38100">
            <a:solidFill>
              <a:srgbClr val="9AA1A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Key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592343" y="-126340"/>
            <a:ext cx="914400" cy="914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701484" y="622298"/>
            <a:ext cx="1132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OAuth 2.0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2343" y="1283068"/>
            <a:ext cx="914400" cy="914400"/>
          </a:xfrm>
          <a:prstGeom prst="rect">
            <a:avLst/>
          </a:prstGeom>
        </p:spPr>
      </p:pic>
      <p:pic>
        <p:nvPicPr>
          <p:cNvPr id="13" name="Graphic 12" descr="Earth Globe America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592343" y="2635249"/>
            <a:ext cx="914400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3" t="12963" r="12963" b="12963"/>
          <a:stretch/>
        </p:blipFill>
        <p:spPr>
          <a:xfrm>
            <a:off x="5347877" y="2819914"/>
            <a:ext cx="1218168" cy="12181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8" t="12950" r="15206" b="16962"/>
          <a:stretch/>
        </p:blipFill>
        <p:spPr>
          <a:xfrm>
            <a:off x="8532710" y="990341"/>
            <a:ext cx="1816486" cy="1828800"/>
          </a:xfrm>
          <a:prstGeom prst="rect">
            <a:avLst/>
          </a:prstGeom>
        </p:spPr>
      </p:pic>
      <p:cxnSp>
        <p:nvCxnSpPr>
          <p:cNvPr id="15" name="Straight Connector 14"/>
          <p:cNvCxnSpPr>
            <a:cxnSpLocks/>
            <a:stCxn id="17" idx="3"/>
            <a:endCxn id="4" idx="1"/>
          </p:cNvCxnSpPr>
          <p:nvPr/>
        </p:nvCxnSpPr>
        <p:spPr>
          <a:xfrm>
            <a:off x="6566045" y="3428998"/>
            <a:ext cx="1966665" cy="1523484"/>
          </a:xfrm>
          <a:prstGeom prst="line">
            <a:avLst/>
          </a:prstGeom>
          <a:ln w="38100">
            <a:solidFill>
              <a:srgbClr val="9AA1A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  <a:stCxn id="17" idx="3"/>
            <a:endCxn id="14" idx="1"/>
          </p:cNvCxnSpPr>
          <p:nvPr/>
        </p:nvCxnSpPr>
        <p:spPr>
          <a:xfrm flipV="1">
            <a:off x="6566045" y="1904741"/>
            <a:ext cx="1966665" cy="1524257"/>
          </a:xfrm>
          <a:prstGeom prst="line">
            <a:avLst/>
          </a:prstGeom>
          <a:ln w="38100">
            <a:solidFill>
              <a:srgbClr val="9AA1A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Key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07345" y="3650730"/>
            <a:ext cx="914400" cy="9144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668713" y="4412472"/>
            <a:ext cx="1391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OAuth 2.0</a:t>
            </a:r>
          </a:p>
          <a:p>
            <a:pPr algn="ctr"/>
            <a:r>
              <a:rPr lang="en-US" dirty="0"/>
              <a:t>Access token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381214" y="3657082"/>
            <a:ext cx="1966663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81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Device discovery</a:t>
            </a:r>
          </a:p>
        </p:txBody>
      </p:sp>
    </p:spTree>
    <p:extLst>
      <p:ext uri="{BB962C8B-B14F-4D97-AF65-F5344CB8AC3E}">
        <p14:creationId xmlns:p14="http://schemas.microsoft.com/office/powerpoint/2010/main" val="300153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OAuth2 against WEMO servers</a:t>
            </a:r>
          </a:p>
          <a:p>
            <a:r>
              <a:rPr lang="en-US" dirty="0"/>
              <a:t>Discovery command sent to WEMO servers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discovery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{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 event: {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   header: {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     namespace: '</a:t>
            </a:r>
            <a:r>
              <a:rPr lang="en-US" sz="2000" dirty="0" err="1">
                <a:solidFill>
                  <a:schemeClr val="tx1"/>
                </a:solidFill>
              </a:rPr>
              <a:t>Alexa.ConnectedHome.Discovery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',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     name: '</a:t>
            </a:r>
            <a:r>
              <a:rPr lang="en-US" sz="2000" dirty="0" err="1">
                <a:solidFill>
                  <a:schemeClr val="tx1"/>
                </a:solidFill>
              </a:rPr>
              <a:t>DiscoverAppliancesRequest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',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    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payloadVersion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: '2',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    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messageId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: '1a2f8681-2b79-4471-9250-deadf00ddead'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   },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   payload: {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    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accessToken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: '</a:t>
            </a:r>
            <a:r>
              <a:rPr lang="en-US" sz="2000" dirty="0" err="1">
                <a:solidFill>
                  <a:schemeClr val="tx1"/>
                </a:solidFill>
              </a:rPr>
              <a:t>AbC</a:t>
            </a:r>
            <a:r>
              <a:rPr lang="en-US" sz="2000" dirty="0">
                <a:solidFill>
                  <a:schemeClr val="tx1"/>
                </a:solidFill>
              </a:rPr>
              <a:t>==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'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   }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 }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3557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483" y="2457449"/>
            <a:ext cx="2103120" cy="2103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445" y="2331719"/>
            <a:ext cx="2011680" cy="20116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6" t="6024" r="42424" b="4768"/>
          <a:stretch/>
        </p:blipFill>
        <p:spPr>
          <a:xfrm>
            <a:off x="13925021" y="5841999"/>
            <a:ext cx="1813345" cy="182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52" b="68243" l="16968" r="4658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02" t="2853" r="53615" b="31982"/>
          <a:stretch/>
        </p:blipFill>
        <p:spPr>
          <a:xfrm>
            <a:off x="8511968" y="2457449"/>
            <a:ext cx="1837228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13389" y="4560569"/>
            <a:ext cx="613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Nest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82485" y="4560569"/>
            <a:ext cx="691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tado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019265" y="4560569"/>
            <a:ext cx="834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August</a:t>
            </a:r>
          </a:p>
        </p:txBody>
      </p:sp>
    </p:spTree>
    <p:extLst>
      <p:ext uri="{BB962C8B-B14F-4D97-AF65-F5344CB8AC3E}">
        <p14:creationId xmlns:p14="http://schemas.microsoft.com/office/powerpoint/2010/main" val="365254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All registered devices on WEMO cloud are reported</a:t>
            </a:r>
          </a:p>
          <a:p>
            <a:r>
              <a:rPr lang="en-US" dirty="0"/>
              <a:t>Discovery can be done online or offline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discovery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4090414" y="0"/>
            <a:ext cx="8101586" cy="6858000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"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discoveredAppliances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": [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 {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   "actions": [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     "</a:t>
            </a:r>
            <a:r>
              <a:rPr lang="en-US" sz="2000" dirty="0" err="1">
                <a:solidFill>
                  <a:schemeClr val="tx1"/>
                </a:solidFill>
              </a:rPr>
              <a:t>turnOn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",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     "</a:t>
            </a:r>
            <a:r>
              <a:rPr lang="en-US" sz="2000" dirty="0" err="1">
                <a:solidFill>
                  <a:schemeClr val="tx1"/>
                </a:solidFill>
              </a:rPr>
              <a:t>turnOff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"    ],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   "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additionalApplianceDetails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": {},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   "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applianceId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": "</a:t>
            </a:r>
            <a:r>
              <a:rPr lang="en-US" sz="2000" dirty="0">
                <a:solidFill>
                  <a:schemeClr val="tx1"/>
                </a:solidFill>
              </a:rPr>
              <a:t>wemo1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",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   "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friendlyDescription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": "Lightings in kitchen",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   "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friendlyName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": "</a:t>
            </a:r>
            <a:r>
              <a:rPr lang="en-US" sz="2000" dirty="0">
                <a:solidFill>
                  <a:schemeClr val="tx1"/>
                </a:solidFill>
              </a:rPr>
              <a:t>Kitchen light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",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   "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isReachable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": </a:t>
            </a:r>
            <a:r>
              <a:rPr lang="en-US" sz="2000" dirty="0">
                <a:solidFill>
                  <a:schemeClr val="tx1"/>
                </a:solidFill>
              </a:rPr>
              <a:t>true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,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   "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manufacturerName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": "Belkin",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   "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modelName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": "WEMO",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   "version": "1.0"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 },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 { … }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64766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Device control</a:t>
            </a:r>
          </a:p>
        </p:txBody>
      </p:sp>
    </p:spTree>
    <p:extLst>
      <p:ext uri="{BB962C8B-B14F-4D97-AF65-F5344CB8AC3E}">
        <p14:creationId xmlns:p14="http://schemas.microsoft.com/office/powerpoint/2010/main" val="44190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5" r="21335"/>
          <a:stretch/>
        </p:blipFill>
        <p:spPr>
          <a:xfrm>
            <a:off x="1831814" y="2635249"/>
            <a:ext cx="1549400" cy="15874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8" t="12950" r="15206" b="16962"/>
          <a:stretch/>
        </p:blipFill>
        <p:spPr>
          <a:xfrm>
            <a:off x="8532710" y="4038082"/>
            <a:ext cx="1816486" cy="1828800"/>
          </a:xfrm>
          <a:prstGeom prst="rect">
            <a:avLst/>
          </a:prstGeom>
        </p:spPr>
      </p:pic>
      <p:cxnSp>
        <p:nvCxnSpPr>
          <p:cNvPr id="6" name="Straight Connector 5"/>
          <p:cNvCxnSpPr>
            <a:cxnSpLocks/>
            <a:stCxn id="3" idx="3"/>
            <a:endCxn id="17" idx="1"/>
          </p:cNvCxnSpPr>
          <p:nvPr/>
        </p:nvCxnSpPr>
        <p:spPr>
          <a:xfrm flipV="1">
            <a:off x="3381214" y="3428998"/>
            <a:ext cx="1966663" cy="1"/>
          </a:xfrm>
          <a:prstGeom prst="line">
            <a:avLst/>
          </a:prstGeom>
          <a:ln w="38100">
            <a:solidFill>
              <a:srgbClr val="9AA1A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Key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592343" y="-126340"/>
            <a:ext cx="914400" cy="914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701484" y="622298"/>
            <a:ext cx="1132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OAuth 2.0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2343" y="1283068"/>
            <a:ext cx="914400" cy="914400"/>
          </a:xfrm>
          <a:prstGeom prst="rect">
            <a:avLst/>
          </a:prstGeom>
        </p:spPr>
      </p:pic>
      <p:pic>
        <p:nvPicPr>
          <p:cNvPr id="13" name="Graphic 12" descr="Earth Globe America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592343" y="2635249"/>
            <a:ext cx="914400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3" t="12963" r="12963" b="12963"/>
          <a:stretch/>
        </p:blipFill>
        <p:spPr>
          <a:xfrm>
            <a:off x="5347877" y="2819914"/>
            <a:ext cx="1218168" cy="12181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8" t="12950" r="15206" b="16962"/>
          <a:stretch/>
        </p:blipFill>
        <p:spPr>
          <a:xfrm>
            <a:off x="8532710" y="990341"/>
            <a:ext cx="1816486" cy="1828800"/>
          </a:xfrm>
          <a:prstGeom prst="rect">
            <a:avLst/>
          </a:prstGeom>
        </p:spPr>
      </p:pic>
      <p:cxnSp>
        <p:nvCxnSpPr>
          <p:cNvPr id="15" name="Straight Connector 14"/>
          <p:cNvCxnSpPr>
            <a:cxnSpLocks/>
            <a:stCxn id="17" idx="3"/>
            <a:endCxn id="4" idx="1"/>
          </p:cNvCxnSpPr>
          <p:nvPr/>
        </p:nvCxnSpPr>
        <p:spPr>
          <a:xfrm>
            <a:off x="6566045" y="3428998"/>
            <a:ext cx="1966665" cy="1523484"/>
          </a:xfrm>
          <a:prstGeom prst="line">
            <a:avLst/>
          </a:prstGeom>
          <a:ln w="38100">
            <a:solidFill>
              <a:srgbClr val="9AA1A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  <a:stCxn id="17" idx="3"/>
            <a:endCxn id="14" idx="1"/>
          </p:cNvCxnSpPr>
          <p:nvPr/>
        </p:nvCxnSpPr>
        <p:spPr>
          <a:xfrm flipV="1">
            <a:off x="6566045" y="1904741"/>
            <a:ext cx="1966665" cy="1524257"/>
          </a:xfrm>
          <a:prstGeom prst="line">
            <a:avLst/>
          </a:prstGeom>
          <a:ln w="38100">
            <a:solidFill>
              <a:srgbClr val="9AA1A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11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5" r="21335"/>
          <a:stretch/>
        </p:blipFill>
        <p:spPr>
          <a:xfrm>
            <a:off x="1831814" y="2635249"/>
            <a:ext cx="1549400" cy="15874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8" t="12950" r="15206" b="16962"/>
          <a:stretch/>
        </p:blipFill>
        <p:spPr>
          <a:xfrm>
            <a:off x="8532710" y="4038082"/>
            <a:ext cx="1816486" cy="1828800"/>
          </a:xfrm>
          <a:prstGeom prst="rect">
            <a:avLst/>
          </a:prstGeom>
        </p:spPr>
      </p:pic>
      <p:cxnSp>
        <p:nvCxnSpPr>
          <p:cNvPr id="6" name="Straight Connector 5"/>
          <p:cNvCxnSpPr>
            <a:cxnSpLocks/>
            <a:stCxn id="3" idx="3"/>
            <a:endCxn id="17" idx="1"/>
          </p:cNvCxnSpPr>
          <p:nvPr/>
        </p:nvCxnSpPr>
        <p:spPr>
          <a:xfrm flipV="1">
            <a:off x="3381214" y="3428998"/>
            <a:ext cx="1966663" cy="1"/>
          </a:xfrm>
          <a:prstGeom prst="line">
            <a:avLst/>
          </a:prstGeom>
          <a:ln w="38100">
            <a:solidFill>
              <a:srgbClr val="9AA1A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-1701484" y="622298"/>
            <a:ext cx="1132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OAuth 2.0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2343" y="1283068"/>
            <a:ext cx="914400" cy="914400"/>
          </a:xfrm>
          <a:prstGeom prst="rect">
            <a:avLst/>
          </a:prstGeom>
        </p:spPr>
      </p:pic>
      <p:pic>
        <p:nvPicPr>
          <p:cNvPr id="13" name="Graphic 12" descr="Earth Globe America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592343" y="2635249"/>
            <a:ext cx="914400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3" t="12963" r="12963" b="12963"/>
          <a:stretch/>
        </p:blipFill>
        <p:spPr>
          <a:xfrm>
            <a:off x="5347877" y="2819914"/>
            <a:ext cx="1218168" cy="12181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8" t="12950" r="15206" b="16962"/>
          <a:stretch/>
        </p:blipFill>
        <p:spPr>
          <a:xfrm>
            <a:off x="8532710" y="990341"/>
            <a:ext cx="1816486" cy="1828800"/>
          </a:xfrm>
          <a:prstGeom prst="rect">
            <a:avLst/>
          </a:prstGeom>
        </p:spPr>
      </p:pic>
      <p:cxnSp>
        <p:nvCxnSpPr>
          <p:cNvPr id="15" name="Straight Connector 14"/>
          <p:cNvCxnSpPr>
            <a:cxnSpLocks/>
            <a:stCxn id="17" idx="3"/>
            <a:endCxn id="4" idx="1"/>
          </p:cNvCxnSpPr>
          <p:nvPr/>
        </p:nvCxnSpPr>
        <p:spPr>
          <a:xfrm>
            <a:off x="6566045" y="3428998"/>
            <a:ext cx="1966665" cy="1523484"/>
          </a:xfrm>
          <a:prstGeom prst="line">
            <a:avLst/>
          </a:prstGeom>
          <a:ln w="38100">
            <a:solidFill>
              <a:srgbClr val="9AA1A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  <a:stCxn id="17" idx="3"/>
            <a:endCxn id="14" idx="1"/>
          </p:cNvCxnSpPr>
          <p:nvPr/>
        </p:nvCxnSpPr>
        <p:spPr>
          <a:xfrm flipV="1">
            <a:off x="6566045" y="1904741"/>
            <a:ext cx="1966665" cy="1524257"/>
          </a:xfrm>
          <a:prstGeom prst="line">
            <a:avLst/>
          </a:prstGeom>
          <a:ln w="38100">
            <a:solidFill>
              <a:srgbClr val="9AA1A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381214" y="3657082"/>
            <a:ext cx="196666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</p:cNvCxnSpPr>
          <p:nvPr/>
        </p:nvCxnSpPr>
        <p:spPr>
          <a:xfrm rot="2280000" flipH="1" flipV="1">
            <a:off x="6304356" y="4417079"/>
            <a:ext cx="2468880" cy="0"/>
          </a:xfrm>
          <a:prstGeom prst="straightConnector1">
            <a:avLst/>
          </a:prstGeom>
          <a:ln w="571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2280000">
            <a:off x="6980224" y="4425214"/>
            <a:ext cx="87774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925679" y="3714916"/>
            <a:ext cx="87774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690247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Turn on or off a device</a:t>
            </a:r>
          </a:p>
          <a:p>
            <a:r>
              <a:rPr lang="en-US" dirty="0"/>
              <a:t>Control by degree or percentage</a:t>
            </a:r>
          </a:p>
          <a:p>
            <a:r>
              <a:rPr lang="en-US" dirty="0"/>
              <a:t>Reply with </a:t>
            </a:r>
            <a:r>
              <a:rPr lang="en-US" dirty="0" err="1"/>
              <a:t>TurnOnConfirmation</a:t>
            </a:r>
            <a:r>
              <a:rPr lang="en-US" dirty="0"/>
              <a:t> or </a:t>
            </a:r>
            <a:r>
              <a:rPr lang="en-US" dirty="0" err="1"/>
              <a:t>TargetOfflineError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control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{</a:t>
            </a:r>
          </a:p>
          <a:p>
            <a:r>
              <a:rPr lang="en-US" dirty="0"/>
              <a:t>  "event": {</a:t>
            </a:r>
          </a:p>
          <a:p>
            <a:r>
              <a:rPr lang="en-US" dirty="0"/>
              <a:t>    "header": {</a:t>
            </a:r>
          </a:p>
          <a:p>
            <a:r>
              <a:rPr lang="en-US" dirty="0"/>
              <a:t>      "namespace": "</a:t>
            </a:r>
            <a:r>
              <a:rPr lang="en-US" dirty="0" err="1">
                <a:solidFill>
                  <a:schemeClr val="tx1"/>
                </a:solidFill>
              </a:rPr>
              <a:t>Alexa.ConnectedHome.Control</a:t>
            </a:r>
            <a:r>
              <a:rPr lang="en-US" dirty="0"/>
              <a:t>",</a:t>
            </a:r>
          </a:p>
          <a:p>
            <a:r>
              <a:rPr lang="en-US" dirty="0"/>
              <a:t>      "name": "</a:t>
            </a:r>
            <a:r>
              <a:rPr lang="en-US" dirty="0" err="1">
                <a:solidFill>
                  <a:schemeClr val="tx1"/>
                </a:solidFill>
              </a:rPr>
              <a:t>TurnOnRequest</a:t>
            </a:r>
            <a:r>
              <a:rPr lang="en-US" dirty="0"/>
              <a:t>",</a:t>
            </a:r>
          </a:p>
          <a:p>
            <a:r>
              <a:rPr lang="en-US" dirty="0"/>
              <a:t>      "</a:t>
            </a:r>
            <a:r>
              <a:rPr lang="en-US" dirty="0" err="1"/>
              <a:t>payloadVersion</a:t>
            </a:r>
            <a:r>
              <a:rPr lang="en-US" dirty="0"/>
              <a:t>": "2",</a:t>
            </a:r>
          </a:p>
          <a:p>
            <a:r>
              <a:rPr lang="en-US" dirty="0"/>
              <a:t>      "</a:t>
            </a:r>
            <a:r>
              <a:rPr lang="en-US" dirty="0" err="1"/>
              <a:t>messageId</a:t>
            </a:r>
            <a:r>
              <a:rPr lang="en-US" dirty="0"/>
              <a:t>": "770f765e-6fa2-44a2-a01e-deadf00ddead"</a:t>
            </a:r>
          </a:p>
          <a:p>
            <a:r>
              <a:rPr lang="en-US" dirty="0"/>
              <a:t>    },</a:t>
            </a:r>
          </a:p>
          <a:p>
            <a:r>
              <a:rPr lang="en-US" dirty="0"/>
              <a:t>    "payload": {</a:t>
            </a:r>
          </a:p>
          <a:p>
            <a:r>
              <a:rPr lang="en-US" dirty="0"/>
              <a:t>      "</a:t>
            </a:r>
            <a:r>
              <a:rPr lang="en-US" dirty="0" err="1"/>
              <a:t>accessToken</a:t>
            </a:r>
            <a:r>
              <a:rPr lang="en-US" dirty="0"/>
              <a:t>": "</a:t>
            </a:r>
            <a:r>
              <a:rPr lang="en-US" dirty="0" err="1">
                <a:solidFill>
                  <a:schemeClr val="tx1"/>
                </a:solidFill>
              </a:rPr>
              <a:t>AbC</a:t>
            </a:r>
            <a:r>
              <a:rPr lang="en-US" dirty="0">
                <a:solidFill>
                  <a:schemeClr val="tx1"/>
                </a:solidFill>
              </a:rPr>
              <a:t>==</a:t>
            </a:r>
            <a:r>
              <a:rPr lang="en-US" dirty="0"/>
              <a:t>",</a:t>
            </a:r>
          </a:p>
          <a:p>
            <a:r>
              <a:rPr lang="en-US" dirty="0"/>
              <a:t>      "appliance": {</a:t>
            </a:r>
          </a:p>
          <a:p>
            <a:r>
              <a:rPr lang="en-US" dirty="0"/>
              <a:t>        "</a:t>
            </a:r>
            <a:r>
              <a:rPr lang="en-US" dirty="0" err="1"/>
              <a:t>applianceId</a:t>
            </a:r>
            <a:r>
              <a:rPr lang="en-US" dirty="0"/>
              <a:t>": "</a:t>
            </a:r>
            <a:r>
              <a:rPr lang="en-US" dirty="0">
                <a:solidFill>
                  <a:schemeClr val="tx1"/>
                </a:solidFill>
              </a:rPr>
              <a:t>wemo1</a:t>
            </a:r>
            <a:r>
              <a:rPr lang="en-US" dirty="0"/>
              <a:t>",</a:t>
            </a:r>
          </a:p>
          <a:p>
            <a:r>
              <a:rPr lang="en-US" dirty="0"/>
              <a:t>        "</a:t>
            </a:r>
            <a:r>
              <a:rPr lang="en-US" dirty="0" err="1"/>
              <a:t>additionalApplianceDetails</a:t>
            </a:r>
            <a:r>
              <a:rPr lang="en-US" dirty="0"/>
              <a:t>": {}</a:t>
            </a:r>
          </a:p>
          <a:p>
            <a:r>
              <a:rPr lang="en-US" dirty="0"/>
              <a:t>      }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73458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Azure </a:t>
            </a:r>
            <a:r>
              <a:rPr lang="en-US" dirty="0" err="1"/>
              <a:t>IoT</a:t>
            </a:r>
            <a:r>
              <a:rPr lang="en-US"/>
              <a:t> 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51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5" r="21335"/>
          <a:stretch/>
        </p:blipFill>
        <p:spPr>
          <a:xfrm>
            <a:off x="1831814" y="2635249"/>
            <a:ext cx="1549400" cy="15874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8" t="12950" r="15206" b="16962"/>
          <a:stretch/>
        </p:blipFill>
        <p:spPr>
          <a:xfrm>
            <a:off x="8532710" y="2514598"/>
            <a:ext cx="1816486" cy="1828800"/>
          </a:xfrm>
          <a:prstGeom prst="rect">
            <a:avLst/>
          </a:prstGeom>
        </p:spPr>
      </p:pic>
      <p:cxnSp>
        <p:nvCxnSpPr>
          <p:cNvPr id="6" name="Straight Connector 5"/>
          <p:cNvCxnSpPr>
            <a:cxnSpLocks/>
            <a:stCxn id="3" idx="3"/>
            <a:endCxn id="17" idx="1"/>
          </p:cNvCxnSpPr>
          <p:nvPr/>
        </p:nvCxnSpPr>
        <p:spPr>
          <a:xfrm flipV="1">
            <a:off x="3381214" y="3428998"/>
            <a:ext cx="1966663" cy="1"/>
          </a:xfrm>
          <a:prstGeom prst="line">
            <a:avLst/>
          </a:prstGeom>
          <a:ln w="38100">
            <a:solidFill>
              <a:srgbClr val="9AA1A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Key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592343" y="-126340"/>
            <a:ext cx="914400" cy="914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701484" y="622298"/>
            <a:ext cx="1132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OAuth 2.0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2343" y="1283068"/>
            <a:ext cx="914400" cy="914400"/>
          </a:xfrm>
          <a:prstGeom prst="rect">
            <a:avLst/>
          </a:prstGeom>
        </p:spPr>
      </p:pic>
      <p:pic>
        <p:nvPicPr>
          <p:cNvPr id="13" name="Graphic 12" descr="Earth Globe America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592343" y="2635249"/>
            <a:ext cx="914400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3" t="12963" r="12963" b="12963"/>
          <a:stretch/>
        </p:blipFill>
        <p:spPr>
          <a:xfrm>
            <a:off x="5347877" y="2819914"/>
            <a:ext cx="1218168" cy="12181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8" t="12950" r="15206" b="16962"/>
          <a:stretch/>
        </p:blipFill>
        <p:spPr>
          <a:xfrm>
            <a:off x="8532710" y="2514598"/>
            <a:ext cx="1816486" cy="1828800"/>
          </a:xfrm>
          <a:prstGeom prst="rect">
            <a:avLst/>
          </a:prstGeom>
        </p:spPr>
      </p:pic>
      <p:cxnSp>
        <p:nvCxnSpPr>
          <p:cNvPr id="15" name="Straight Connector 14"/>
          <p:cNvCxnSpPr>
            <a:cxnSpLocks/>
            <a:stCxn id="17" idx="3"/>
            <a:endCxn id="4" idx="1"/>
          </p:cNvCxnSpPr>
          <p:nvPr/>
        </p:nvCxnSpPr>
        <p:spPr>
          <a:xfrm>
            <a:off x="6566045" y="3428998"/>
            <a:ext cx="1966665" cy="0"/>
          </a:xfrm>
          <a:prstGeom prst="line">
            <a:avLst/>
          </a:prstGeom>
          <a:ln w="38100">
            <a:solidFill>
              <a:srgbClr val="9AA1A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  <a:stCxn id="17" idx="3"/>
            <a:endCxn id="14" idx="1"/>
          </p:cNvCxnSpPr>
          <p:nvPr/>
        </p:nvCxnSpPr>
        <p:spPr>
          <a:xfrm>
            <a:off x="6566045" y="3428998"/>
            <a:ext cx="1966665" cy="0"/>
          </a:xfrm>
          <a:prstGeom prst="line">
            <a:avLst/>
          </a:prstGeom>
          <a:ln w="38100">
            <a:solidFill>
              <a:srgbClr val="9AA1A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19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5" r="21335"/>
          <a:stretch/>
        </p:blipFill>
        <p:spPr>
          <a:xfrm>
            <a:off x="1831814" y="2635249"/>
            <a:ext cx="1549400" cy="1587499"/>
          </a:xfrm>
          <a:prstGeom prst="rect">
            <a:avLst/>
          </a:prstGeom>
        </p:spPr>
      </p:pic>
      <p:cxnSp>
        <p:nvCxnSpPr>
          <p:cNvPr id="6" name="Straight Connector 5"/>
          <p:cNvCxnSpPr>
            <a:cxnSpLocks/>
            <a:stCxn id="3" idx="3"/>
            <a:endCxn id="16" idx="1"/>
          </p:cNvCxnSpPr>
          <p:nvPr/>
        </p:nvCxnSpPr>
        <p:spPr>
          <a:xfrm flipV="1">
            <a:off x="3381214" y="3428998"/>
            <a:ext cx="1889947" cy="1"/>
          </a:xfrm>
          <a:prstGeom prst="line">
            <a:avLst/>
          </a:prstGeom>
          <a:ln w="38100">
            <a:solidFill>
              <a:srgbClr val="9AA1A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Key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92343" y="-126340"/>
            <a:ext cx="914400" cy="914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701484" y="622298"/>
            <a:ext cx="1132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OAuth 2.0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2343" y="1283068"/>
            <a:ext cx="914400" cy="914400"/>
          </a:xfrm>
          <a:prstGeom prst="rect">
            <a:avLst/>
          </a:prstGeom>
        </p:spPr>
      </p:pic>
      <p:pic>
        <p:nvPicPr>
          <p:cNvPr id="13" name="Graphic 12" descr="Earth Globe America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592343" y="2635249"/>
            <a:ext cx="914400" cy="914400"/>
          </a:xfrm>
          <a:prstGeom prst="rect">
            <a:avLst/>
          </a:prstGeom>
        </p:spPr>
      </p:pic>
      <p:cxnSp>
        <p:nvCxnSpPr>
          <p:cNvPr id="18" name="Straight Connector 17"/>
          <p:cNvCxnSpPr>
            <a:cxnSpLocks/>
            <a:stCxn id="16" idx="3"/>
            <a:endCxn id="19" idx="1"/>
          </p:cNvCxnSpPr>
          <p:nvPr/>
        </p:nvCxnSpPr>
        <p:spPr>
          <a:xfrm>
            <a:off x="6642761" y="3428998"/>
            <a:ext cx="2444406" cy="0"/>
          </a:xfrm>
          <a:prstGeom prst="line">
            <a:avLst/>
          </a:prstGeom>
          <a:ln w="38100">
            <a:solidFill>
              <a:srgbClr val="9AA1A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161" y="2743198"/>
            <a:ext cx="1371600" cy="1371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8167" l="25667" r="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158" r="24254"/>
          <a:stretch/>
        </p:blipFill>
        <p:spPr>
          <a:xfrm>
            <a:off x="9087167" y="2743198"/>
            <a:ext cx="707572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34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5" r="21335"/>
          <a:stretch/>
        </p:blipFill>
        <p:spPr>
          <a:xfrm>
            <a:off x="1831814" y="2635249"/>
            <a:ext cx="1549400" cy="1587499"/>
          </a:xfrm>
          <a:prstGeom prst="rect">
            <a:avLst/>
          </a:prstGeom>
        </p:spPr>
      </p:pic>
      <p:cxnSp>
        <p:nvCxnSpPr>
          <p:cNvPr id="6" name="Straight Connector 5"/>
          <p:cNvCxnSpPr>
            <a:cxnSpLocks/>
          </p:cNvCxnSpPr>
          <p:nvPr/>
        </p:nvCxnSpPr>
        <p:spPr>
          <a:xfrm flipV="1">
            <a:off x="3381214" y="3428998"/>
            <a:ext cx="1023721" cy="1"/>
          </a:xfrm>
          <a:prstGeom prst="line">
            <a:avLst/>
          </a:prstGeom>
          <a:ln w="38100">
            <a:solidFill>
              <a:srgbClr val="9AA1A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Key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92343" y="-126340"/>
            <a:ext cx="914400" cy="914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701484" y="622298"/>
            <a:ext cx="1132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OAuth 2.0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2343" y="1283068"/>
            <a:ext cx="914400" cy="914400"/>
          </a:xfrm>
          <a:prstGeom prst="rect">
            <a:avLst/>
          </a:prstGeom>
        </p:spPr>
      </p:pic>
      <p:pic>
        <p:nvPicPr>
          <p:cNvPr id="13" name="Graphic 12" descr="Earth Globe America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592343" y="2635249"/>
            <a:ext cx="914400" cy="914400"/>
          </a:xfrm>
          <a:prstGeom prst="rect">
            <a:avLst/>
          </a:prstGeom>
        </p:spPr>
      </p:pic>
      <p:cxnSp>
        <p:nvCxnSpPr>
          <p:cNvPr id="18" name="Straight Connector 17"/>
          <p:cNvCxnSpPr>
            <a:cxnSpLocks/>
            <a:stCxn id="16" idx="3"/>
            <a:endCxn id="11" idx="1"/>
          </p:cNvCxnSpPr>
          <p:nvPr/>
        </p:nvCxnSpPr>
        <p:spPr>
          <a:xfrm>
            <a:off x="5776535" y="3428998"/>
            <a:ext cx="1023721" cy="0"/>
          </a:xfrm>
          <a:prstGeom prst="line">
            <a:avLst/>
          </a:prstGeom>
          <a:ln w="38100">
            <a:solidFill>
              <a:srgbClr val="9AA1A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935" y="2743198"/>
            <a:ext cx="1371600" cy="1371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3" r="14123"/>
          <a:stretch/>
        </p:blipFill>
        <p:spPr>
          <a:xfrm>
            <a:off x="6800256" y="2743198"/>
            <a:ext cx="1263190" cy="1371600"/>
          </a:xfrm>
          <a:prstGeom prst="rect">
            <a:avLst/>
          </a:prstGeom>
        </p:spPr>
      </p:pic>
      <p:cxnSp>
        <p:nvCxnSpPr>
          <p:cNvPr id="14" name="Straight Connector 13"/>
          <p:cNvCxnSpPr>
            <a:cxnSpLocks/>
            <a:stCxn id="11" idx="3"/>
            <a:endCxn id="17" idx="1"/>
          </p:cNvCxnSpPr>
          <p:nvPr/>
        </p:nvCxnSpPr>
        <p:spPr>
          <a:xfrm>
            <a:off x="8063446" y="3428998"/>
            <a:ext cx="1023721" cy="0"/>
          </a:xfrm>
          <a:prstGeom prst="line">
            <a:avLst/>
          </a:prstGeom>
          <a:ln w="38100">
            <a:solidFill>
              <a:srgbClr val="9AA1A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8167" l="25667" r="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158" r="24254"/>
          <a:stretch/>
        </p:blipFill>
        <p:spPr>
          <a:xfrm>
            <a:off x="9087167" y="2743198"/>
            <a:ext cx="707572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296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/>
          </p:cNvCxnSpPr>
          <p:nvPr/>
        </p:nvCxnSpPr>
        <p:spPr>
          <a:xfrm flipV="1">
            <a:off x="3381214" y="3428998"/>
            <a:ext cx="1023721" cy="1"/>
          </a:xfrm>
          <a:prstGeom prst="line">
            <a:avLst/>
          </a:prstGeom>
          <a:ln w="38100">
            <a:solidFill>
              <a:srgbClr val="9AA1A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Ke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92343" y="-126340"/>
            <a:ext cx="914400" cy="914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701484" y="622298"/>
            <a:ext cx="1132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OAuth 2.0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2343" y="1283068"/>
            <a:ext cx="914400" cy="914400"/>
          </a:xfrm>
          <a:prstGeom prst="rect">
            <a:avLst/>
          </a:prstGeom>
        </p:spPr>
      </p:pic>
      <p:pic>
        <p:nvPicPr>
          <p:cNvPr id="13" name="Graphic 12" descr="Earth Globe America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592343" y="2635249"/>
            <a:ext cx="914400" cy="914400"/>
          </a:xfrm>
          <a:prstGeom prst="rect">
            <a:avLst/>
          </a:prstGeom>
        </p:spPr>
      </p:pic>
      <p:cxnSp>
        <p:nvCxnSpPr>
          <p:cNvPr id="18" name="Straight Connector 17"/>
          <p:cNvCxnSpPr>
            <a:cxnSpLocks/>
            <a:stCxn id="16" idx="3"/>
            <a:endCxn id="11" idx="1"/>
          </p:cNvCxnSpPr>
          <p:nvPr/>
        </p:nvCxnSpPr>
        <p:spPr>
          <a:xfrm>
            <a:off x="5776535" y="3428998"/>
            <a:ext cx="1023721" cy="0"/>
          </a:xfrm>
          <a:prstGeom prst="line">
            <a:avLst/>
          </a:prstGeom>
          <a:ln w="38100">
            <a:solidFill>
              <a:srgbClr val="9AA1A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935" y="2743198"/>
            <a:ext cx="1371600" cy="1371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3" r="14123"/>
          <a:stretch/>
        </p:blipFill>
        <p:spPr>
          <a:xfrm>
            <a:off x="6800256" y="2743198"/>
            <a:ext cx="1263190" cy="1371600"/>
          </a:xfrm>
          <a:prstGeom prst="rect">
            <a:avLst/>
          </a:prstGeom>
        </p:spPr>
      </p:pic>
      <p:cxnSp>
        <p:nvCxnSpPr>
          <p:cNvPr id="14" name="Straight Connector 13"/>
          <p:cNvCxnSpPr>
            <a:cxnSpLocks/>
            <a:stCxn id="11" idx="3"/>
            <a:endCxn id="17" idx="1"/>
          </p:cNvCxnSpPr>
          <p:nvPr/>
        </p:nvCxnSpPr>
        <p:spPr>
          <a:xfrm>
            <a:off x="8063446" y="3428998"/>
            <a:ext cx="1023721" cy="0"/>
          </a:xfrm>
          <a:prstGeom prst="line">
            <a:avLst/>
          </a:prstGeom>
          <a:ln w="38100">
            <a:solidFill>
              <a:srgbClr val="9AA1A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8167" l="25667" r="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158" r="24254"/>
          <a:stretch/>
        </p:blipFill>
        <p:spPr>
          <a:xfrm>
            <a:off x="9087167" y="2743198"/>
            <a:ext cx="707572" cy="1371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862" y="2743198"/>
            <a:ext cx="1277303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644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5" t="37746" r="12013" b="14829"/>
          <a:stretch/>
        </p:blipFill>
        <p:spPr>
          <a:xfrm>
            <a:off x="1831815" y="2912722"/>
            <a:ext cx="2743200" cy="10325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585" y="2945190"/>
            <a:ext cx="3657600" cy="9676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57677" y="4123650"/>
            <a:ext cx="1891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Logitech Harmony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8879" y="4123650"/>
            <a:ext cx="1925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"If This Then That"</a:t>
            </a:r>
          </a:p>
        </p:txBody>
      </p:sp>
    </p:spTree>
    <p:extLst>
      <p:ext uri="{BB962C8B-B14F-4D97-AF65-F5344CB8AC3E}">
        <p14:creationId xmlns:p14="http://schemas.microsoft.com/office/powerpoint/2010/main" val="286105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/>
          </p:cNvCxnSpPr>
          <p:nvPr/>
        </p:nvCxnSpPr>
        <p:spPr>
          <a:xfrm flipV="1">
            <a:off x="3381214" y="3428998"/>
            <a:ext cx="1023721" cy="1"/>
          </a:xfrm>
          <a:prstGeom prst="line">
            <a:avLst/>
          </a:prstGeom>
          <a:ln w="38100">
            <a:solidFill>
              <a:srgbClr val="9AA1A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Ke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92343" y="-126340"/>
            <a:ext cx="914400" cy="914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701484" y="622298"/>
            <a:ext cx="1132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OAuth 2.0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2343" y="1283068"/>
            <a:ext cx="914400" cy="914400"/>
          </a:xfrm>
          <a:prstGeom prst="rect">
            <a:avLst/>
          </a:prstGeom>
        </p:spPr>
      </p:pic>
      <p:pic>
        <p:nvPicPr>
          <p:cNvPr id="13" name="Graphic 12" descr="Earth Globe America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592343" y="2635249"/>
            <a:ext cx="914400" cy="914400"/>
          </a:xfrm>
          <a:prstGeom prst="rect">
            <a:avLst/>
          </a:prstGeom>
        </p:spPr>
      </p:pic>
      <p:cxnSp>
        <p:nvCxnSpPr>
          <p:cNvPr id="18" name="Straight Connector 17"/>
          <p:cNvCxnSpPr>
            <a:cxnSpLocks/>
            <a:stCxn id="16" idx="3"/>
            <a:endCxn id="11" idx="1"/>
          </p:cNvCxnSpPr>
          <p:nvPr/>
        </p:nvCxnSpPr>
        <p:spPr>
          <a:xfrm>
            <a:off x="5776535" y="3428998"/>
            <a:ext cx="1023721" cy="0"/>
          </a:xfrm>
          <a:prstGeom prst="line">
            <a:avLst/>
          </a:prstGeom>
          <a:ln w="38100">
            <a:solidFill>
              <a:srgbClr val="9AA1A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935" y="2743198"/>
            <a:ext cx="1371600" cy="1371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3" r="14123"/>
          <a:stretch/>
        </p:blipFill>
        <p:spPr>
          <a:xfrm>
            <a:off x="6800256" y="2743198"/>
            <a:ext cx="1263190" cy="1371600"/>
          </a:xfrm>
          <a:prstGeom prst="rect">
            <a:avLst/>
          </a:prstGeom>
        </p:spPr>
      </p:pic>
      <p:cxnSp>
        <p:nvCxnSpPr>
          <p:cNvPr id="14" name="Straight Connector 13"/>
          <p:cNvCxnSpPr>
            <a:cxnSpLocks/>
            <a:stCxn id="11" idx="3"/>
            <a:endCxn id="17" idx="1"/>
          </p:cNvCxnSpPr>
          <p:nvPr/>
        </p:nvCxnSpPr>
        <p:spPr>
          <a:xfrm>
            <a:off x="8063446" y="3428998"/>
            <a:ext cx="1023721" cy="0"/>
          </a:xfrm>
          <a:prstGeom prst="line">
            <a:avLst/>
          </a:prstGeom>
          <a:ln w="38100">
            <a:solidFill>
              <a:srgbClr val="9AA1A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8167" l="25667" r="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158" r="24254"/>
          <a:stretch/>
        </p:blipFill>
        <p:spPr>
          <a:xfrm>
            <a:off x="9087167" y="2743198"/>
            <a:ext cx="707572" cy="1371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862" y="2743198"/>
            <a:ext cx="1277303" cy="13716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617285" y="2343148"/>
            <a:ext cx="6946900" cy="2171700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425215" y="5320139"/>
            <a:ext cx="3331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Invoke device method thru MQTT</a:t>
            </a:r>
          </a:p>
        </p:txBody>
      </p:sp>
      <p:sp>
        <p:nvSpPr>
          <p:cNvPr id="21" name="Freeform: Shape 20"/>
          <p:cNvSpPr/>
          <p:nvPr/>
        </p:nvSpPr>
        <p:spPr>
          <a:xfrm>
            <a:off x="2601808" y="4800598"/>
            <a:ext cx="4827692" cy="418457"/>
          </a:xfrm>
          <a:custGeom>
            <a:avLst/>
            <a:gdLst>
              <a:gd name="connsiteX0" fmla="*/ 0 w 6223000"/>
              <a:gd name="connsiteY0" fmla="*/ 0 h 533400"/>
              <a:gd name="connsiteX1" fmla="*/ 6223000 w 6223000"/>
              <a:gd name="connsiteY1" fmla="*/ 12700 h 533400"/>
              <a:gd name="connsiteX2" fmla="*/ 6223000 w 6223000"/>
              <a:gd name="connsiteY2" fmla="*/ 533400 h 533400"/>
              <a:gd name="connsiteX3" fmla="*/ 12700 w 6223000"/>
              <a:gd name="connsiteY3" fmla="*/ 520700 h 533400"/>
              <a:gd name="connsiteX0" fmla="*/ 19105 w 6242105"/>
              <a:gd name="connsiteY0" fmla="*/ 0 h 533400"/>
              <a:gd name="connsiteX1" fmla="*/ 6242105 w 6242105"/>
              <a:gd name="connsiteY1" fmla="*/ 12700 h 533400"/>
              <a:gd name="connsiteX2" fmla="*/ 6242105 w 6242105"/>
              <a:gd name="connsiteY2" fmla="*/ 533400 h 533400"/>
              <a:gd name="connsiteX3" fmla="*/ 0 w 6242105"/>
              <a:gd name="connsiteY3" fmla="*/ 530837 h 533400"/>
              <a:gd name="connsiteX0" fmla="*/ 3202 w 6226202"/>
              <a:gd name="connsiteY0" fmla="*/ 0 h 533400"/>
              <a:gd name="connsiteX1" fmla="*/ 6226202 w 6226202"/>
              <a:gd name="connsiteY1" fmla="*/ 12700 h 533400"/>
              <a:gd name="connsiteX2" fmla="*/ 6226202 w 6226202"/>
              <a:gd name="connsiteY2" fmla="*/ 533400 h 533400"/>
              <a:gd name="connsiteX3" fmla="*/ 0 w 6226202"/>
              <a:gd name="connsiteY3" fmla="*/ 530837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6202" h="533400">
                <a:moveTo>
                  <a:pt x="3202" y="0"/>
                </a:moveTo>
                <a:lnTo>
                  <a:pt x="6226202" y="12700"/>
                </a:lnTo>
                <a:lnTo>
                  <a:pt x="6226202" y="533400"/>
                </a:lnTo>
                <a:lnTo>
                  <a:pt x="0" y="530837"/>
                </a:ln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75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Request-response model</a:t>
            </a:r>
          </a:p>
          <a:p>
            <a:r>
              <a:rPr lang="en-US" dirty="0"/>
              <a:t>Can traverse firewall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Method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client.invokeDeviceMethod</a:t>
            </a:r>
            <a:r>
              <a:rPr lang="en-US" dirty="0"/>
              <a:t>(</a:t>
            </a:r>
          </a:p>
          <a:p>
            <a:r>
              <a:rPr lang="en-US" dirty="0"/>
              <a:t>  '</a:t>
            </a:r>
            <a:r>
              <a:rPr lang="en-US" dirty="0">
                <a:solidFill>
                  <a:schemeClr val="tx1"/>
                </a:solidFill>
              </a:rPr>
              <a:t>powerStrip1</a:t>
            </a:r>
            <a:r>
              <a:rPr lang="en-US" dirty="0"/>
              <a:t>',</a:t>
            </a:r>
          </a:p>
          <a:p>
            <a:r>
              <a:rPr lang="en-US" dirty="0"/>
              <a:t>  {</a:t>
            </a:r>
          </a:p>
          <a:p>
            <a:r>
              <a:rPr lang="en-US" dirty="0"/>
              <a:t>    </a:t>
            </a:r>
            <a:r>
              <a:rPr lang="en-US" dirty="0" err="1"/>
              <a:t>methodName</a:t>
            </a:r>
            <a:r>
              <a:rPr lang="en-US" dirty="0"/>
              <a:t>              : '</a:t>
            </a:r>
            <a:r>
              <a:rPr lang="en-US" dirty="0" err="1">
                <a:solidFill>
                  <a:schemeClr val="tx1"/>
                </a:solidFill>
              </a:rPr>
              <a:t>turnOn</a:t>
            </a:r>
            <a:r>
              <a:rPr lang="en-US" dirty="0"/>
              <a:t>',</a:t>
            </a:r>
          </a:p>
          <a:p>
            <a:r>
              <a:rPr lang="en-US" dirty="0"/>
              <a:t>    payload                 : {},</a:t>
            </a:r>
          </a:p>
          <a:p>
            <a:r>
              <a:rPr lang="en-US" dirty="0"/>
              <a:t>    </a:t>
            </a:r>
            <a:r>
              <a:rPr lang="en-US" dirty="0" err="1"/>
              <a:t>responseTimeoutInSeconds</a:t>
            </a:r>
            <a:r>
              <a:rPr lang="en-US" dirty="0"/>
              <a:t>: 10</a:t>
            </a:r>
          </a:p>
          <a:p>
            <a:r>
              <a:rPr lang="en-US" dirty="0"/>
              <a:t>  },</a:t>
            </a:r>
          </a:p>
          <a:p>
            <a:r>
              <a:rPr lang="en-US" dirty="0"/>
              <a:t>  (err, result) =&gt; {</a:t>
            </a:r>
          </a:p>
          <a:p>
            <a:r>
              <a:rPr lang="en-US" dirty="0"/>
              <a:t>    if (!err &amp;&amp; </a:t>
            </a:r>
            <a:r>
              <a:rPr lang="en-US" dirty="0" err="1"/>
              <a:t>result.status</a:t>
            </a:r>
            <a:r>
              <a:rPr lang="en-US" dirty="0"/>
              <a:t> === 200) {</a:t>
            </a:r>
          </a:p>
          <a:p>
            <a:r>
              <a:rPr lang="en-US" dirty="0"/>
              <a:t>      ...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93037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/>
            <a:stCxn id="15" idx="3"/>
            <a:endCxn id="16" idx="1"/>
          </p:cNvCxnSpPr>
          <p:nvPr/>
        </p:nvCxnSpPr>
        <p:spPr>
          <a:xfrm>
            <a:off x="3245165" y="3428998"/>
            <a:ext cx="1159770" cy="0"/>
          </a:xfrm>
          <a:prstGeom prst="line">
            <a:avLst/>
          </a:prstGeom>
          <a:ln w="38100">
            <a:solidFill>
              <a:srgbClr val="9AA1A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Ke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92343" y="-126340"/>
            <a:ext cx="914400" cy="914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701484" y="622298"/>
            <a:ext cx="1132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OAuth 2.0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2343" y="1283068"/>
            <a:ext cx="914400" cy="914400"/>
          </a:xfrm>
          <a:prstGeom prst="rect">
            <a:avLst/>
          </a:prstGeom>
        </p:spPr>
      </p:pic>
      <p:pic>
        <p:nvPicPr>
          <p:cNvPr id="13" name="Graphic 12" descr="Earth Globe America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592343" y="2635249"/>
            <a:ext cx="914400" cy="914400"/>
          </a:xfrm>
          <a:prstGeom prst="rect">
            <a:avLst/>
          </a:prstGeom>
        </p:spPr>
      </p:pic>
      <p:cxnSp>
        <p:nvCxnSpPr>
          <p:cNvPr id="18" name="Straight Connector 17"/>
          <p:cNvCxnSpPr>
            <a:cxnSpLocks/>
            <a:stCxn id="16" idx="3"/>
            <a:endCxn id="11" idx="1"/>
          </p:cNvCxnSpPr>
          <p:nvPr/>
        </p:nvCxnSpPr>
        <p:spPr>
          <a:xfrm>
            <a:off x="5776535" y="3428998"/>
            <a:ext cx="1023721" cy="0"/>
          </a:xfrm>
          <a:prstGeom prst="line">
            <a:avLst/>
          </a:prstGeom>
          <a:ln w="38100">
            <a:solidFill>
              <a:srgbClr val="9AA1A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935" y="2743198"/>
            <a:ext cx="1371600" cy="1371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3" r="14123"/>
          <a:stretch/>
        </p:blipFill>
        <p:spPr>
          <a:xfrm>
            <a:off x="6800256" y="2743198"/>
            <a:ext cx="1263190" cy="1371600"/>
          </a:xfrm>
          <a:prstGeom prst="rect">
            <a:avLst/>
          </a:prstGeom>
        </p:spPr>
      </p:pic>
      <p:cxnSp>
        <p:nvCxnSpPr>
          <p:cNvPr id="14" name="Straight Connector 13"/>
          <p:cNvCxnSpPr>
            <a:cxnSpLocks/>
            <a:stCxn id="11" idx="3"/>
            <a:endCxn id="17" idx="1"/>
          </p:cNvCxnSpPr>
          <p:nvPr/>
        </p:nvCxnSpPr>
        <p:spPr>
          <a:xfrm>
            <a:off x="8063446" y="3428998"/>
            <a:ext cx="1023721" cy="0"/>
          </a:xfrm>
          <a:prstGeom prst="line">
            <a:avLst/>
          </a:prstGeom>
          <a:ln w="38100">
            <a:solidFill>
              <a:srgbClr val="9AA1A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8167" l="25667" r="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158" r="24254"/>
          <a:stretch/>
        </p:blipFill>
        <p:spPr>
          <a:xfrm>
            <a:off x="9087167" y="2743198"/>
            <a:ext cx="707572" cy="1371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862" y="2743198"/>
            <a:ext cx="1277303" cy="1371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051" y="6858000"/>
            <a:ext cx="1789660" cy="248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24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/>
            <a:stCxn id="15" idx="3"/>
            <a:endCxn id="16" idx="1"/>
          </p:cNvCxnSpPr>
          <p:nvPr/>
        </p:nvCxnSpPr>
        <p:spPr>
          <a:xfrm>
            <a:off x="3245165" y="3428998"/>
            <a:ext cx="1159770" cy="0"/>
          </a:xfrm>
          <a:prstGeom prst="line">
            <a:avLst/>
          </a:prstGeom>
          <a:ln w="38100">
            <a:solidFill>
              <a:srgbClr val="9AA1A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Ke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92343" y="-126340"/>
            <a:ext cx="914400" cy="914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701484" y="622298"/>
            <a:ext cx="1132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OAuth 2.0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2343" y="1283068"/>
            <a:ext cx="914400" cy="914400"/>
          </a:xfrm>
          <a:prstGeom prst="rect">
            <a:avLst/>
          </a:prstGeom>
        </p:spPr>
      </p:pic>
      <p:pic>
        <p:nvPicPr>
          <p:cNvPr id="13" name="Graphic 12" descr="Earth Globe America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592343" y="2635249"/>
            <a:ext cx="914400" cy="914400"/>
          </a:xfrm>
          <a:prstGeom prst="rect">
            <a:avLst/>
          </a:prstGeom>
        </p:spPr>
      </p:pic>
      <p:cxnSp>
        <p:nvCxnSpPr>
          <p:cNvPr id="18" name="Straight Connector 17"/>
          <p:cNvCxnSpPr>
            <a:cxnSpLocks/>
            <a:stCxn id="16" idx="3"/>
            <a:endCxn id="11" idx="1"/>
          </p:cNvCxnSpPr>
          <p:nvPr/>
        </p:nvCxnSpPr>
        <p:spPr>
          <a:xfrm>
            <a:off x="5776535" y="3428998"/>
            <a:ext cx="1023721" cy="0"/>
          </a:xfrm>
          <a:prstGeom prst="line">
            <a:avLst/>
          </a:prstGeom>
          <a:ln w="38100">
            <a:solidFill>
              <a:srgbClr val="9AA1A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935" y="2743198"/>
            <a:ext cx="1371600" cy="1371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3" r="14123"/>
          <a:stretch/>
        </p:blipFill>
        <p:spPr>
          <a:xfrm>
            <a:off x="6800256" y="2743198"/>
            <a:ext cx="1263190" cy="1371600"/>
          </a:xfrm>
          <a:prstGeom prst="rect">
            <a:avLst/>
          </a:prstGeom>
        </p:spPr>
      </p:pic>
      <p:cxnSp>
        <p:nvCxnSpPr>
          <p:cNvPr id="14" name="Straight Connector 13"/>
          <p:cNvCxnSpPr>
            <a:cxnSpLocks/>
            <a:stCxn id="11" idx="3"/>
            <a:endCxn id="17" idx="1"/>
          </p:cNvCxnSpPr>
          <p:nvPr/>
        </p:nvCxnSpPr>
        <p:spPr>
          <a:xfrm>
            <a:off x="8063446" y="3428998"/>
            <a:ext cx="1023721" cy="0"/>
          </a:xfrm>
          <a:prstGeom prst="line">
            <a:avLst/>
          </a:prstGeom>
          <a:ln w="38100">
            <a:solidFill>
              <a:srgbClr val="9AA1A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8167" l="25667" r="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158" r="24254"/>
          <a:stretch/>
        </p:blipFill>
        <p:spPr>
          <a:xfrm>
            <a:off x="9087167" y="2743198"/>
            <a:ext cx="707572" cy="1371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862" y="2743198"/>
            <a:ext cx="1277303" cy="13716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299199" y="2343148"/>
            <a:ext cx="3924301" cy="2171700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7404100" y="4764114"/>
            <a:ext cx="20066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240828" y="4902198"/>
            <a:ext cx="2337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Send </a:t>
            </a:r>
            <a:r>
              <a:rPr lang="en-US" dirty="0" err="1"/>
              <a:t>Firmata</a:t>
            </a:r>
            <a:r>
              <a:rPr lang="en-US" dirty="0"/>
              <a:t> message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051" y="5409613"/>
            <a:ext cx="1789660" cy="248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67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Johnny-five is an implementation of </a:t>
            </a:r>
            <a:r>
              <a:rPr lang="en-US" dirty="0" err="1"/>
              <a:t>Firmata</a:t>
            </a:r>
            <a:r>
              <a:rPr lang="en-US" dirty="0"/>
              <a:t> on Node.js</a:t>
            </a:r>
          </a:p>
          <a:p>
            <a:r>
              <a:rPr lang="en-US" dirty="0"/>
              <a:t>If pin 4 is low, the power strip is off</a:t>
            </a:r>
          </a:p>
          <a:p>
            <a:r>
              <a:rPr lang="en-US" dirty="0"/>
              <a:t>If power strip is off, turn it on by flipping pin 15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Firmata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const</a:t>
            </a:r>
            <a:r>
              <a:rPr lang="en-US" dirty="0"/>
              <a:t> relay = new Pin(15);</a:t>
            </a:r>
          </a:p>
          <a:p>
            <a:r>
              <a:rPr lang="en-US" dirty="0" err="1"/>
              <a:t>const</a:t>
            </a:r>
            <a:r>
              <a:rPr lang="en-US" dirty="0"/>
              <a:t> indicator = new Pin(4);</a:t>
            </a:r>
          </a:p>
          <a:p>
            <a:endParaRPr lang="en-US" dirty="0"/>
          </a:p>
          <a:p>
            <a:r>
              <a:rPr lang="en-US" dirty="0" err="1"/>
              <a:t>indicator.read</a:t>
            </a:r>
            <a:r>
              <a:rPr lang="en-US" dirty="0"/>
              <a:t>((err, value) =&gt; {</a:t>
            </a:r>
          </a:p>
          <a:p>
            <a:r>
              <a:rPr lang="en-US" dirty="0"/>
              <a:t>  if (!value) {</a:t>
            </a:r>
          </a:p>
          <a:p>
            <a:r>
              <a:rPr lang="en-US" dirty="0"/>
              <a:t>    </a:t>
            </a:r>
            <a:r>
              <a:rPr lang="en-US" dirty="0" err="1"/>
              <a:t>relay.high</a:t>
            </a:r>
            <a:r>
              <a:rPr lang="en-US" dirty="0"/>
              <a:t>();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setTimeout</a:t>
            </a:r>
            <a:r>
              <a:rPr lang="en-US" dirty="0"/>
              <a:t>(() =&gt; </a:t>
            </a:r>
            <a:r>
              <a:rPr lang="en-US" dirty="0" err="1"/>
              <a:t>relay.low</a:t>
            </a:r>
            <a:r>
              <a:rPr lang="en-US" dirty="0"/>
              <a:t>(), 500);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86422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Takeaway</a:t>
            </a:r>
          </a:p>
        </p:txBody>
      </p:sp>
    </p:spTree>
    <p:extLst>
      <p:ext uri="{BB962C8B-B14F-4D97-AF65-F5344CB8AC3E}">
        <p14:creationId xmlns:p14="http://schemas.microsoft.com/office/powerpoint/2010/main" val="273890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Far-field microphone array is not noise-proof</a:t>
            </a:r>
          </a:p>
          <a:p>
            <a:r>
              <a:rPr lang="en-US" dirty="0"/>
              <a:t>Voice recognition is done on the cloud</a:t>
            </a:r>
          </a:p>
          <a:p>
            <a:r>
              <a:rPr lang="en-US" dirty="0"/>
              <a:t>Group multiple appliances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Amazon Echo Dot (2</a:t>
            </a:r>
            <a:r>
              <a:rPr lang="en-US" sz="2800" baseline="30000" dirty="0"/>
              <a:t>nd</a:t>
            </a:r>
            <a:r>
              <a:rPr lang="en-US" sz="2800" dirty="0"/>
              <a:t> Gen)</a:t>
            </a:r>
          </a:p>
        </p:txBody>
      </p:sp>
      <p:pic>
        <p:nvPicPr>
          <p:cNvPr id="22" name="Content Placeholder 16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3" r="15153"/>
          <a:stretch/>
        </p:blipFill>
        <p:spPr>
          <a:xfrm>
            <a:off x="1843024" y="1560122"/>
            <a:ext cx="4415536" cy="3737756"/>
          </a:xfrm>
        </p:spPr>
      </p:pic>
    </p:spTree>
    <p:extLst>
      <p:ext uri="{BB962C8B-B14F-4D97-AF65-F5344CB8AC3E}">
        <p14:creationId xmlns:p14="http://schemas.microsoft.com/office/powerpoint/2010/main" val="181246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Must talk to AWS Lambda before your cloud service</a:t>
            </a:r>
          </a:p>
          <a:p>
            <a:r>
              <a:rPr lang="en-US" dirty="0"/>
              <a:t>Limited utterances</a:t>
            </a:r>
          </a:p>
          <a:p>
            <a:r>
              <a:rPr lang="en-US" dirty="0"/>
              <a:t>Lambda is Node 4.3 and difficult to debug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Home API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271793" y="1798636"/>
            <a:ext cx="5557998" cy="3372244"/>
            <a:chOff x="1271793" y="1798636"/>
            <a:chExt cx="5557998" cy="337224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1793" y="1798636"/>
              <a:ext cx="1685925" cy="214312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9541" y="1870073"/>
              <a:ext cx="2000250" cy="200025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2923" y="3159200"/>
              <a:ext cx="1873378" cy="2011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88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Sensor events, device methods, or file upload</a:t>
            </a:r>
          </a:p>
          <a:p>
            <a:r>
              <a:rPr lang="en-US" dirty="0"/>
              <a:t>Standard protocol means lots of libraries</a:t>
            </a:r>
          </a:p>
          <a:p>
            <a:r>
              <a:rPr lang="en-US" dirty="0"/>
              <a:t>Can traverse firewall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</a:t>
            </a:r>
            <a:r>
              <a:rPr lang="en-US" dirty="0" err="1"/>
              <a:t>IoT</a:t>
            </a:r>
            <a:r>
              <a:rPr lang="en-US" dirty="0"/>
              <a:t> Hub</a:t>
            </a:r>
          </a:p>
        </p:txBody>
      </p:sp>
      <p:pic>
        <p:nvPicPr>
          <p:cNvPr id="5" name="Graphic 6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87" b="-955"/>
          <a:stretch/>
        </p:blipFill>
        <p:spPr>
          <a:xfrm>
            <a:off x="2310384" y="1662691"/>
            <a:ext cx="3480816" cy="353769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853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166"/>
          <a:stretch/>
        </p:blipFill>
        <p:spPr>
          <a:xfrm>
            <a:off x="2251858" y="3679810"/>
            <a:ext cx="3479882" cy="317819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Optional but recommended</a:t>
            </a:r>
          </a:p>
          <a:p>
            <a:r>
              <a:rPr lang="en-US" dirty="0" err="1"/>
              <a:t>Firmata</a:t>
            </a:r>
            <a:r>
              <a:rPr lang="en-US" dirty="0"/>
              <a:t> makes coding Arduino easy</a:t>
            </a:r>
          </a:p>
          <a:p>
            <a:r>
              <a:rPr lang="en-US" dirty="0"/>
              <a:t>Can run on Raspberry Pi</a:t>
            </a:r>
          </a:p>
          <a:p>
            <a:r>
              <a:rPr lang="en-US" dirty="0"/>
              <a:t>Very flaky disconnect detection and reconnection logic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bridge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3" r="14123"/>
          <a:stretch/>
        </p:blipFill>
        <p:spPr>
          <a:xfrm>
            <a:off x="2310851" y="961595"/>
            <a:ext cx="3479882" cy="377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8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770381" y="1679653"/>
            <a:ext cx="3013844" cy="3498694"/>
            <a:chOff x="4589078" y="1955984"/>
            <a:chExt cx="3013844" cy="349869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9078" y="1955984"/>
              <a:ext cx="3013844" cy="2946032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5054782" y="5085346"/>
              <a:ext cx="1722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B&amp;O </a:t>
              </a:r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Beoplay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 A1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608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Inexpensive Wi-Fi-enabled </a:t>
            </a:r>
            <a:r>
              <a:rPr lang="en-US" dirty="0" err="1"/>
              <a:t>IoT</a:t>
            </a:r>
            <a:endParaRPr lang="en-US" dirty="0"/>
          </a:p>
          <a:p>
            <a:r>
              <a:rPr lang="en-US" dirty="0"/>
              <a:t>Very limited pins (go ESP32)</a:t>
            </a:r>
          </a:p>
          <a:p>
            <a:r>
              <a:rPr lang="en-US" dirty="0" err="1"/>
              <a:t>Firmata</a:t>
            </a:r>
            <a:r>
              <a:rPr lang="en-US" dirty="0"/>
              <a:t> is a bit slow to boot</a:t>
            </a:r>
          </a:p>
          <a:p>
            <a:r>
              <a:rPr lang="en-US" dirty="0"/>
              <a:t>No heartbeat and/or hardware watchdog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Sparkfun</a:t>
            </a:r>
            <a:r>
              <a:rPr lang="en-US" dirty="0"/>
              <a:t> ESP8266 Thing</a:t>
            </a:r>
          </a:p>
        </p:txBody>
      </p:sp>
      <p:pic>
        <p:nvPicPr>
          <p:cNvPr id="5" name="Picture Placeholder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00" b="89500" l="1333" r="98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72" b="7672"/>
          <a:stretch>
            <a:fillRect/>
          </a:stretch>
        </p:blipFill>
        <p:spPr>
          <a:xfrm>
            <a:off x="1245242" y="1054100"/>
            <a:ext cx="56111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7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Expensive but luxury</a:t>
            </a:r>
          </a:p>
          <a:p>
            <a:r>
              <a:rPr lang="en-US" dirty="0"/>
              <a:t>Ready to be hacked</a:t>
            </a:r>
          </a:p>
          <a:p>
            <a:r>
              <a:rPr lang="en-US" dirty="0"/>
              <a:t>When indicator is off, it still pulse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Schneider </a:t>
            </a:r>
            <a:r>
              <a:rPr lang="en-US" dirty="0" err="1"/>
              <a:t>Powex</a:t>
            </a:r>
            <a:endParaRPr lang="en-US" dirty="0"/>
          </a:p>
        </p:txBody>
      </p:sp>
      <p:pic>
        <p:nvPicPr>
          <p:cNvPr id="5" name="Picture Placeholder 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011" b="78495" l="484" r="993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64" t="16106" r="870" b="20814"/>
          <a:stretch/>
        </p:blipFill>
        <p:spPr>
          <a:xfrm>
            <a:off x="704342" y="2158675"/>
            <a:ext cx="6692900" cy="254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20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664886" y="1698266"/>
            <a:ext cx="4862228" cy="3251113"/>
            <a:chOff x="3664886" y="966746"/>
            <a:chExt cx="4862228" cy="325111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831" y="966746"/>
              <a:ext cx="2666338" cy="2666338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664886" y="3633084"/>
              <a:ext cx="48622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>
                      <a:lumMod val="75000"/>
                    </a:schemeClr>
                  </a:solidFill>
                </a:rPr>
                <a:t>https://bit.ly/</a:t>
              </a:r>
              <a:r>
                <a:rPr lang="en-US" sz="320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codeaholics</a:t>
              </a:r>
              <a:r>
                <a:rPr lang="en-US" sz="3200" dirty="0"/>
                <a:t>iot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78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282" y="2947225"/>
            <a:ext cx="960120" cy="9601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167" l="25667" r="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158" r="24254"/>
          <a:stretch/>
        </p:blipFill>
        <p:spPr>
          <a:xfrm>
            <a:off x="10405568" y="2947225"/>
            <a:ext cx="495300" cy="9601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3" r="14123"/>
          <a:stretch/>
        </p:blipFill>
        <p:spPr>
          <a:xfrm>
            <a:off x="8888369" y="2947225"/>
            <a:ext cx="884233" cy="9601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116" y="2950462"/>
            <a:ext cx="960120" cy="96012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203" y="2947225"/>
            <a:ext cx="894112" cy="96012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535" y="2892361"/>
            <a:ext cx="841614" cy="1069848"/>
          </a:xfrm>
          <a:prstGeom prst="rect">
            <a:avLst/>
          </a:prstGeom>
        </p:spPr>
      </p:pic>
      <p:pic>
        <p:nvPicPr>
          <p:cNvPr id="47" name="Content Placeholder 1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5" r="21335"/>
          <a:stretch/>
        </p:blipFill>
        <p:spPr>
          <a:xfrm>
            <a:off x="1291132" y="3029521"/>
            <a:ext cx="776436" cy="7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51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967" y="2535543"/>
            <a:ext cx="1660870" cy="178348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00" y="2433629"/>
            <a:ext cx="1563352" cy="1987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41" t="41439" r="22207" b="16977"/>
          <a:stretch/>
        </p:blipFill>
        <p:spPr>
          <a:xfrm>
            <a:off x="6007100" y="3128228"/>
            <a:ext cx="562930" cy="59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526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012" y="1454370"/>
            <a:ext cx="3701976" cy="24988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10152" y="4780894"/>
            <a:ext cx="43717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Coming this April 22</a:t>
            </a:r>
          </a:p>
        </p:txBody>
      </p:sp>
    </p:spTree>
    <p:extLst>
      <p:ext uri="{BB962C8B-B14F-4D97-AF65-F5344CB8AC3E}">
        <p14:creationId xmlns:p14="http://schemas.microsoft.com/office/powerpoint/2010/main" val="339016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802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b="22770"/>
          <a:stretch/>
        </p:blipFill>
        <p:spPr>
          <a:xfrm>
            <a:off x="1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9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Uno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00" b="91833" l="0" r="100000">
                        <a14:foregroundMark x1="44500" y1="39500" x2="44500" y2="39500"/>
                        <a14:foregroundMark x1="8000" y1="63000" x2="8000" y2="63000"/>
                        <a14:foregroundMark x1="8667" y1="66000" x2="8667" y2="66000"/>
                        <a14:foregroundMark x1="6167" y1="66500" x2="6167" y2="66500"/>
                        <a14:foregroundMark x1="13000" y1="70333" x2="13000" y2="70333"/>
                        <a14:foregroundMark x1="15167" y1="70167" x2="15167" y2="70167"/>
                        <a14:foregroundMark x1="14167" y1="72000" x2="14167" y2="72000"/>
                        <a14:foregroundMark x1="12667" y1="65000" x2="12667" y2="65000"/>
                        <a14:foregroundMark x1="3667" y1="59667" x2="3667" y2="59667"/>
                        <a14:foregroundMark x1="3333" y1="62500" x2="3333" y2="62500"/>
                        <a14:foregroundMark x1="3667" y1="65000" x2="3667" y2="65000"/>
                        <a14:foregroundMark x1="4000" y1="65500" x2="4000" y2="65500"/>
                        <a14:foregroundMark x1="2667" y1="60333" x2="2667" y2="60333"/>
                        <a14:foregroundMark x1="3333" y1="59167" x2="3333" y2="59167"/>
                        <a14:foregroundMark x1="3167" y1="58000" x2="3167" y2="58000"/>
                        <a14:foregroundMark x1="2167" y1="57000" x2="2167" y2="57000"/>
                        <a14:foregroundMark x1="1500" y1="56667" x2="1500" y2="56667"/>
                        <a14:foregroundMark x1="81833" y1="58000" x2="81833" y2="58000"/>
                        <a14:foregroundMark x1="85667" y1="55000" x2="85667" y2="55000"/>
                        <a14:foregroundMark x1="88333" y1="52000" x2="88333" y2="52000"/>
                        <a14:foregroundMark x1="89833" y1="51333" x2="89833" y2="51333"/>
                        <a14:foregroundMark x1="87833" y1="53333" x2="87833" y2="53333"/>
                        <a14:foregroundMark x1="91000" y1="49833" x2="91000" y2="49833"/>
                        <a14:foregroundMark x1="92500" y1="48667" x2="92500" y2="48667"/>
                        <a14:backgroundMark x1="1167" y1="62167" x2="1167" y2="62167"/>
                        <a14:backgroundMark x1="1000" y1="60000" x2="1000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72" b="7672"/>
          <a:stretch>
            <a:fillRect/>
          </a:stretch>
        </p:blipFill>
        <p:spPr>
          <a:xfrm>
            <a:off x="6212217" y="1796107"/>
            <a:ext cx="3857982" cy="3265786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Open source board design</a:t>
            </a:r>
          </a:p>
          <a:p>
            <a:r>
              <a:rPr lang="en-US" dirty="0"/>
              <a:t>Serial port</a:t>
            </a:r>
          </a:p>
          <a:p>
            <a:r>
              <a:rPr lang="en-US" dirty="0"/>
              <a:t>Many clones</a:t>
            </a:r>
          </a:p>
          <a:p>
            <a:r>
              <a:rPr lang="en-US" dirty="0"/>
              <a:t>Accessories are called shields</a:t>
            </a:r>
          </a:p>
          <a:p>
            <a:pPr lvl="1"/>
            <a:r>
              <a:rPr lang="en-US" dirty="0"/>
              <a:t>Ethernet</a:t>
            </a:r>
          </a:p>
          <a:p>
            <a:pPr lvl="1"/>
            <a:r>
              <a:rPr lang="en-US" dirty="0"/>
              <a:t>GPS</a:t>
            </a:r>
          </a:p>
          <a:p>
            <a:pPr lvl="1"/>
            <a:r>
              <a:rPr lang="en-US" dirty="0"/>
              <a:t>Bluetooth</a:t>
            </a:r>
          </a:p>
          <a:p>
            <a:pPr lvl="1"/>
            <a:r>
              <a:rPr lang="en-US" dirty="0"/>
              <a:t>Wi-Fi</a:t>
            </a:r>
          </a:p>
          <a:p>
            <a:pPr lvl="1"/>
            <a:r>
              <a:rPr lang="en-US" dirty="0"/>
              <a:t>Relay</a:t>
            </a:r>
          </a:p>
        </p:txBody>
      </p:sp>
    </p:spTree>
    <p:extLst>
      <p:ext uri="{BB962C8B-B14F-4D97-AF65-F5344CB8AC3E}">
        <p14:creationId xmlns:p14="http://schemas.microsoft.com/office/powerpoint/2010/main" val="212273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8500" y1="80167" x2="18500" y2="80167"/>
                        <a14:foregroundMark x1="33833" y1="94500" x2="33833" y2="94500"/>
                        <a14:foregroundMark x1="34167" y1="92167" x2="34167" y2="92167"/>
                        <a14:foregroundMark x1="34167" y1="95333" x2="34167" y2="95333"/>
                        <a14:foregroundMark x1="33500" y1="96000" x2="33500" y2="96000"/>
                        <a14:foregroundMark x1="34333" y1="91667" x2="34333" y2="91667"/>
                        <a14:foregroundMark x1="34333" y1="90667" x2="34333" y2="90667"/>
                        <a14:foregroundMark x1="33667" y1="88833" x2="33667" y2="88833"/>
                        <a14:foregroundMark x1="74500" y1="76000" x2="74500" y2="76000"/>
                        <a14:foregroundMark x1="73167" y1="78667" x2="73167" y2="78667"/>
                        <a14:foregroundMark x1="74000" y1="80167" x2="74000" y2="80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629" y="1028644"/>
            <a:ext cx="1828800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819" y="791988"/>
            <a:ext cx="1828800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6333" b="94500" l="48167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14" t="49768"/>
          <a:stretch/>
        </p:blipFill>
        <p:spPr>
          <a:xfrm>
            <a:off x="5650899" y="3203706"/>
            <a:ext cx="1551530" cy="12716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3667" b="67000" l="0" r="99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881" y="3457021"/>
            <a:ext cx="1128251" cy="11282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9000" b="76667" l="18167" r="778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26" t="20838" r="24957" b="23746"/>
          <a:stretch/>
        </p:blipFill>
        <p:spPr>
          <a:xfrm>
            <a:off x="7061528" y="4394528"/>
            <a:ext cx="1349232" cy="134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33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3" r="15153"/>
          <a:stretch/>
        </p:blipFill>
        <p:spPr>
          <a:xfrm>
            <a:off x="3740540" y="1375948"/>
            <a:ext cx="4710920" cy="39877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42878" y="5112719"/>
            <a:ext cx="270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Amazon Echo Dot (2</a:t>
            </a:r>
            <a:r>
              <a:rPr lang="en-US" baseline="30000" dirty="0">
                <a:solidFill>
                  <a:schemeClr val="bg1">
                    <a:lumMod val="65000"/>
                  </a:schemeClr>
                </a:solidFill>
              </a:rPr>
              <a:t>nd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gen)</a:t>
            </a:r>
          </a:p>
        </p:txBody>
      </p:sp>
    </p:spTree>
    <p:extLst>
      <p:ext uri="{BB962C8B-B14F-4D97-AF65-F5344CB8AC3E}">
        <p14:creationId xmlns:p14="http://schemas.microsoft.com/office/powerpoint/2010/main" val="202430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Amazon Echo Dot (2</a:t>
            </a:r>
            <a:r>
              <a:rPr lang="en-US" sz="2800" baseline="30000" dirty="0"/>
              <a:t>nd</a:t>
            </a:r>
            <a:r>
              <a:rPr lang="en-US" sz="2800" dirty="0"/>
              <a:t> Gen)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Far-field voice recognition</a:t>
            </a:r>
          </a:p>
          <a:p>
            <a:pPr lvl="1"/>
            <a:r>
              <a:rPr lang="en-US" dirty="0"/>
              <a:t>Array of 7 microphones</a:t>
            </a:r>
          </a:p>
          <a:p>
            <a:pPr lvl="1"/>
            <a:r>
              <a:rPr lang="en-US" dirty="0"/>
              <a:t>Works 20+ feet away</a:t>
            </a:r>
          </a:p>
          <a:p>
            <a:r>
              <a:rPr lang="en-US" dirty="0"/>
              <a:t>Dual-band 802.11a/b/g/n</a:t>
            </a:r>
          </a:p>
          <a:p>
            <a:r>
              <a:rPr lang="en-US" dirty="0"/>
              <a:t>Speaker</a:t>
            </a:r>
          </a:p>
          <a:p>
            <a:pPr lvl="1"/>
            <a:r>
              <a:rPr lang="en-US" dirty="0"/>
              <a:t>Built-in</a:t>
            </a:r>
          </a:p>
          <a:p>
            <a:pPr lvl="1"/>
            <a:r>
              <a:rPr lang="en-US" dirty="0"/>
              <a:t>Bluetooth A2DP/AVRCP</a:t>
            </a:r>
          </a:p>
          <a:p>
            <a:pPr lvl="1"/>
            <a:r>
              <a:rPr lang="en-US" dirty="0"/>
              <a:t>3.5mm analog</a:t>
            </a:r>
          </a:p>
        </p:txBody>
      </p:sp>
      <p:pic>
        <p:nvPicPr>
          <p:cNvPr id="22" name="Content Placeholder 16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3" r="15153"/>
          <a:stretch/>
        </p:blipFill>
        <p:spPr>
          <a:xfrm>
            <a:off x="5785748" y="1435101"/>
            <a:ext cx="4710920" cy="3987798"/>
          </a:xfrm>
        </p:spPr>
      </p:pic>
      <p:grpSp>
        <p:nvGrpSpPr>
          <p:cNvPr id="30" name="Group 29"/>
          <p:cNvGrpSpPr/>
          <p:nvPr/>
        </p:nvGrpSpPr>
        <p:grpSpPr>
          <a:xfrm>
            <a:off x="10744200" y="228600"/>
            <a:ext cx="1219200" cy="1481328"/>
            <a:chOff x="-1409700" y="3949700"/>
            <a:chExt cx="1219200" cy="1481328"/>
          </a:xfrm>
        </p:grpSpPr>
        <p:sp>
          <p:nvSpPr>
            <p:cNvPr id="28" name="Rectangle 27"/>
            <p:cNvSpPr/>
            <p:nvPr/>
          </p:nvSpPr>
          <p:spPr>
            <a:xfrm>
              <a:off x="-1409700" y="3949700"/>
              <a:ext cx="1219200" cy="148132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dirty="0">
                  <a:latin typeface="Arial Black" panose="020B0A04020102020204" pitchFamily="34" charset="0"/>
                </a:rPr>
                <a:t>PRICE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-1311730" y="4381500"/>
              <a:ext cx="1019629" cy="939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USD</a:t>
              </a:r>
            </a:p>
            <a:p>
              <a:pPr algn="ctr"/>
              <a:r>
                <a:rPr lang="en-US" sz="1600" strike="sngStrike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$50.00</a:t>
              </a:r>
            </a:p>
            <a:p>
              <a:pPr algn="ctr"/>
              <a:r>
                <a:rPr lang="en-US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$40.00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19537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Sparkfun</a:t>
            </a:r>
            <a:r>
              <a:rPr lang="en-US" dirty="0"/>
              <a:t> ESP8266 Thing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00" b="89500" l="1333" r="98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72" b="7672"/>
          <a:stretch>
            <a:fillRect/>
          </a:stretch>
        </p:blipFill>
        <p:spPr>
          <a:xfrm>
            <a:off x="5335658" y="1054100"/>
            <a:ext cx="5611100" cy="4749800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802.11b/g/n with U.FL</a:t>
            </a:r>
          </a:p>
          <a:p>
            <a:r>
              <a:rPr lang="en-US" dirty="0"/>
              <a:t>USB-powered, 3.3V logic</a:t>
            </a:r>
          </a:p>
          <a:p>
            <a:r>
              <a:rPr lang="en-US" dirty="0"/>
              <a:t>Arduino-compatible</a:t>
            </a:r>
          </a:p>
          <a:p>
            <a:pPr lvl="1"/>
            <a:r>
              <a:rPr lang="en-US" dirty="0"/>
              <a:t>C language</a:t>
            </a:r>
          </a:p>
          <a:p>
            <a:pPr lvl="1"/>
            <a:r>
              <a:rPr lang="en-US" dirty="0"/>
              <a:t>Compatible with </a:t>
            </a:r>
            <a:r>
              <a:rPr lang="en-US" dirty="0" err="1"/>
              <a:t>Firmata</a:t>
            </a:r>
            <a:endParaRPr lang="en-US" dirty="0"/>
          </a:p>
          <a:p>
            <a:r>
              <a:rPr lang="en-US" dirty="0"/>
              <a:t>Tiny – 6 cm × 3 cm</a:t>
            </a:r>
          </a:p>
          <a:p>
            <a:r>
              <a:rPr lang="en-US" dirty="0"/>
              <a:t>Cheap enough to replace </a:t>
            </a:r>
            <a:r>
              <a:rPr lang="en-US" dirty="0" err="1"/>
              <a:t>Zigbee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744200" y="228600"/>
            <a:ext cx="1219200" cy="1481328"/>
            <a:chOff x="-1409700" y="3949700"/>
            <a:chExt cx="1219200" cy="1481328"/>
          </a:xfrm>
        </p:grpSpPr>
        <p:sp>
          <p:nvSpPr>
            <p:cNvPr id="10" name="Rectangle 9"/>
            <p:cNvSpPr/>
            <p:nvPr/>
          </p:nvSpPr>
          <p:spPr>
            <a:xfrm>
              <a:off x="-1409700" y="3949700"/>
              <a:ext cx="1219200" cy="148132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dirty="0">
                  <a:latin typeface="Arial Black" panose="020B0A04020102020204" pitchFamily="34" charset="0"/>
                </a:rPr>
                <a:t>PRICE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-1311730" y="4381500"/>
              <a:ext cx="1019629" cy="939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USD</a:t>
              </a:r>
            </a:p>
            <a:p>
              <a:pPr algn="ctr"/>
              <a:r>
                <a:rPr lang="en-US" sz="16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$15.95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350478" y="6172200"/>
            <a:ext cx="2559828" cy="426864"/>
            <a:chOff x="9403572" y="6132696"/>
            <a:chExt cx="2559828" cy="426864"/>
          </a:xfrm>
        </p:grpSpPr>
        <p:pic>
          <p:nvPicPr>
            <p:cNvPr id="12" name="Graphic 11" descr="Heart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03572" y="6132696"/>
              <a:ext cx="426864" cy="42686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9580" y="6228039"/>
              <a:ext cx="2013820" cy="2361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697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Health Fitness 16x9">
  <a:themeElements>
    <a:clrScheme name="C&amp;R">
      <a:dk1>
        <a:srgbClr val="0D5CAB"/>
      </a:dk1>
      <a:lt1>
        <a:sysClr val="window" lastClr="FFFFFF"/>
      </a:lt1>
      <a:dk2>
        <a:srgbClr val="002B7B"/>
      </a:dk2>
      <a:lt2>
        <a:srgbClr val="DCE3F0"/>
      </a:lt2>
      <a:accent1>
        <a:srgbClr val="0D5CA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56A1D5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NR Business Style" id="{16D12FB4-0D69-4A01-892A-DA856808AF97}" vid="{66E960F5-675D-412F-BBA1-B2B7BDBC9564}"/>
    </a:ext>
  </a:extLst>
</a:theme>
</file>

<file path=ppt/theme/theme2.xml><?xml version="1.0" encoding="utf-8"?>
<a:theme xmlns:a="http://schemas.openxmlformats.org/drawingml/2006/main" name="Office Theme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0EB3BA0-388C-4E58-A08B-951C7A9EBD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CNR%20Business%20Style%201.4</Template>
  <TotalTime>0</TotalTime>
  <Words>1098</Words>
  <Application>Microsoft Office PowerPoint</Application>
  <PresentationFormat>Widescreen</PresentationFormat>
  <Paragraphs>308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Arial</vt:lpstr>
      <vt:lpstr>Arial Black</vt:lpstr>
      <vt:lpstr>Calibri</vt:lpstr>
      <vt:lpstr>Calibri Light</vt:lpstr>
      <vt:lpstr>Inconsolata</vt:lpstr>
      <vt:lpstr>Health Fitness 16x9</vt:lpstr>
      <vt:lpstr>Alexa + Azure IoT Hub + Arduino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Amazon Echo Dot (2nd Gen)</vt:lpstr>
      <vt:lpstr>Sparkfun ESP8266 Thing</vt:lpstr>
      <vt:lpstr>Schneider Powex</vt:lpstr>
      <vt:lpstr>Control external circuit</vt:lpstr>
      <vt:lpstr>Control board</vt:lpstr>
      <vt:lpstr>Alexa Skills Kit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Device discovery</vt:lpstr>
      <vt:lpstr>Device discovery</vt:lpstr>
      <vt:lpstr>PowerPoint Presentation</vt:lpstr>
      <vt:lpstr>PowerPoint Presentation</vt:lpstr>
      <vt:lpstr>PowerPoint Presentation</vt:lpstr>
      <vt:lpstr>Device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Device Method</vt:lpstr>
      <vt:lpstr>PowerPoint Presentation</vt:lpstr>
      <vt:lpstr>PowerPoint Presentation</vt:lpstr>
      <vt:lpstr>Firmata</vt:lpstr>
      <vt:lpstr>PowerPoint Presentation</vt:lpstr>
      <vt:lpstr>Amazon Echo Dot (2nd Gen)</vt:lpstr>
      <vt:lpstr>Smart Home API</vt:lpstr>
      <vt:lpstr>Azure IoT Hub</vt:lpstr>
      <vt:lpstr>Local bridge</vt:lpstr>
      <vt:lpstr>Sparkfun ESP8266 Thing</vt:lpstr>
      <vt:lpstr>Schneider Powex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Arduino Uno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2017-01-24T03:34:24Z</dcterms:created>
  <dcterms:modified xsi:type="dcterms:W3CDTF">2017-01-25T09:50:36Z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TC029223919991</vt:lpwstr>
  </property>
</Properties>
</file>